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5"/>
  </p:notesMasterIdLst>
  <p:handoutMasterIdLst>
    <p:handoutMasterId r:id="rId66"/>
  </p:handoutMasterIdLst>
  <p:sldIdLst>
    <p:sldId id="256" r:id="rId3"/>
    <p:sldId id="257" r:id="rId4"/>
    <p:sldId id="349" r:id="rId5"/>
    <p:sldId id="324" r:id="rId6"/>
    <p:sldId id="332" r:id="rId7"/>
    <p:sldId id="331" r:id="rId8"/>
    <p:sldId id="333" r:id="rId9"/>
    <p:sldId id="334" r:id="rId10"/>
    <p:sldId id="335" r:id="rId11"/>
    <p:sldId id="330" r:id="rId12"/>
    <p:sldId id="337" r:id="rId13"/>
    <p:sldId id="339" r:id="rId14"/>
    <p:sldId id="340" r:id="rId15"/>
    <p:sldId id="343" r:id="rId16"/>
    <p:sldId id="341" r:id="rId17"/>
    <p:sldId id="344" r:id="rId18"/>
    <p:sldId id="345" r:id="rId19"/>
    <p:sldId id="346" r:id="rId20"/>
    <p:sldId id="336" r:id="rId21"/>
    <p:sldId id="293" r:id="rId22"/>
    <p:sldId id="350" r:id="rId23"/>
    <p:sldId id="347" r:id="rId24"/>
    <p:sldId id="370" r:id="rId25"/>
    <p:sldId id="307" r:id="rId26"/>
    <p:sldId id="309" r:id="rId27"/>
    <p:sldId id="325" r:id="rId28"/>
    <p:sldId id="310" r:id="rId29"/>
    <p:sldId id="353" r:id="rId30"/>
    <p:sldId id="354" r:id="rId31"/>
    <p:sldId id="355" r:id="rId32"/>
    <p:sldId id="356" r:id="rId33"/>
    <p:sldId id="362" r:id="rId34"/>
    <p:sldId id="326" r:id="rId35"/>
    <p:sldId id="367" r:id="rId36"/>
    <p:sldId id="368" r:id="rId37"/>
    <p:sldId id="369" r:id="rId38"/>
    <p:sldId id="348" r:id="rId39"/>
    <p:sldId id="311" r:id="rId40"/>
    <p:sldId id="281" r:id="rId41"/>
    <p:sldId id="317" r:id="rId42"/>
    <p:sldId id="319" r:id="rId43"/>
    <p:sldId id="318" r:id="rId44"/>
    <p:sldId id="321" r:id="rId45"/>
    <p:sldId id="322" r:id="rId46"/>
    <p:sldId id="323" r:id="rId47"/>
    <p:sldId id="363" r:id="rId48"/>
    <p:sldId id="372" r:id="rId49"/>
    <p:sldId id="365" r:id="rId50"/>
    <p:sldId id="338" r:id="rId51"/>
    <p:sldId id="373" r:id="rId52"/>
    <p:sldId id="374" r:id="rId53"/>
    <p:sldId id="375" r:id="rId54"/>
    <p:sldId id="376" r:id="rId55"/>
    <p:sldId id="366" r:id="rId56"/>
    <p:sldId id="301" r:id="rId57"/>
    <p:sldId id="304" r:id="rId58"/>
    <p:sldId id="302" r:id="rId59"/>
    <p:sldId id="303" r:id="rId60"/>
    <p:sldId id="329" r:id="rId61"/>
    <p:sldId id="357" r:id="rId62"/>
    <p:sldId id="358" r:id="rId63"/>
    <p:sldId id="359" r:id="rId64"/>
  </p:sldIdLst>
  <p:sldSz cx="9144000" cy="6858000" type="screen4x3"/>
  <p:notesSz cx="7099300" cy="102346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160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98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80520" cy="511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l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/>
            </a:pPr>
            <a:endParaRPr lang="en-US" sz="1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fecha 2"/>
          <p:cNvSpPr txBox="1">
            <a:spLocks noGrp="1"/>
          </p:cNvSpPr>
          <p:nvPr>
            <p:ph type="dt" sz="quarter" idx="1"/>
          </p:nvPr>
        </p:nvSpPr>
        <p:spPr>
          <a:xfrm>
            <a:off x="4018320" y="0"/>
            <a:ext cx="3080520" cy="511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noAutofit/>
          </a:bodyPr>
          <a:lstStyle/>
          <a:p>
            <a:pPr marL="0" marR="0" lvl="0" indent="0" algn="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/>
            </a:pPr>
            <a:endParaRPr lang="en-US" sz="1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4" name="Marcador de pie de página 3"/>
          <p:cNvSpPr txBox="1">
            <a:spLocks noGrp="1"/>
          </p:cNvSpPr>
          <p:nvPr>
            <p:ph type="ftr" sz="quarter" idx="2"/>
          </p:nvPr>
        </p:nvSpPr>
        <p:spPr>
          <a:xfrm>
            <a:off x="0" y="9723240"/>
            <a:ext cx="3080520" cy="511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l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/>
            </a:pPr>
            <a:endParaRPr lang="en-US" sz="1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5" name="Marcador de número de diapositiva 4"/>
          <p:cNvSpPr txBox="1">
            <a:spLocks noGrp="1"/>
          </p:cNvSpPr>
          <p:nvPr>
            <p:ph type="sldNum" sz="quarter" idx="3"/>
          </p:nvPr>
        </p:nvSpPr>
        <p:spPr>
          <a:xfrm>
            <a:off x="4018320" y="9723240"/>
            <a:ext cx="3080520" cy="511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1">
            <a:noAutofit/>
          </a:bodyPr>
          <a:lstStyle/>
          <a:p>
            <a:pPr marL="0" marR="0" lvl="0" indent="0" algn="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/>
            </a:pPr>
            <a:fld id="{8CF33F7F-285B-4F0F-A492-41DDB878AEB4}" type="slidenum">
              <a:rPr/>
              <a:t>‹Nº›</a:t>
            </a:fld>
            <a:endParaRPr lang="en-US" sz="1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97044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>
            <a:spLocks noMove="1" noResize="1"/>
          </p:cNvSpPr>
          <p:nvPr/>
        </p:nvSpPr>
        <p:spPr>
          <a:xfrm>
            <a:off x="0" y="0"/>
            <a:ext cx="7099200" cy="102348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1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Forma libre 2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4" name="Forma libre 3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5" name="Forma libre 4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6" name="Forma libre 5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7" name="Forma libre 6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8" name="Forma libre 7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9" name="Forma libre 8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0" name="Forma libre 9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1" name="Forma libre 10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2" name="Forma libre 11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3" name="Forma libre 12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4" name="Forma libre 13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5" name="Forma libre 14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6" name="Forma libre 15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7" name="Forma libre 16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8" name="Forma libre 17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9" name="Forma libre 18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20" name="Forma libre 19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21" name="Forma libre 20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22" name="Forma libre 21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23" name="Forma libre 22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24" name="Forma libre 23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25" name="Forma libre 24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26" name="Forma libre 25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27" name="Forma libre 26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28" name="Forma libre 27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29" name="Forma libre 28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0" name="Forma libre 29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1" name="Forma libre 30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2" name="Forma libre 31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3" name="Forma libre 32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4" name="Forma libre 33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5" name="Forma libre 34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6" name="Forma libre 35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7" name="Forma libre 36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8" name="Forma libre 37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9" name="Forma libre 38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40" name="Forma libre 39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41" name="Forma libre 40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42" name="Forma libre 41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43" name="Forma libre 42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44" name="Forma libre 43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45" name="Forma libre 44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46" name="Forma libre 45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47" name="Forma libre 46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48" name="Forma libre 47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49" name="Forma libre 48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50" name="Forma libre 49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51" name="Forma libre 50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52" name="Forma libre 51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53" name="Forma libre 52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54" name="Forma libre 53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55" name="Forma libre 54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56" name="Forma libre 55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57" name="Forma libre 56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58" name="Forma libre 57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59" name="Forma libre 58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60" name="Forma libre 59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61" name="Forma libre 60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62" name="Forma libre 61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63" name="Forma libre 62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64" name="Forma libre 63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65" name="Forma libre 64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66" name="Forma libre 65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67" name="Forma libre 66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68" name="Forma libre 67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69" name="Forma libre 68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70" name="Forma libre 69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71" name="Forma libre 70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72" name="Forma libre 71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73" name="Forma libre 72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74" name="Forma libre 73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75" name="Forma libre 74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76" name="Forma libre 75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77" name="Forma libre 76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78" name="Forma libre 77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79" name="Forma libre 78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80" name="Forma libre 79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81" name="Forma libre 80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82" name="Forma libre 81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83" name="Forma libre 82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84" name="Forma libre 83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85" name="Forma libre 84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86" name="Forma libre 85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87" name="Forma libre 86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88" name="Forma libre 87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89" name="Forma libre 88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90" name="Forma libre 89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91" name="Forma libre 90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92" name="Forma libre 91"/>
          <p:cNvSpPr/>
          <p:nvPr/>
        </p:nvSpPr>
        <p:spPr>
          <a:xfrm>
            <a:off x="0" y="0"/>
            <a:ext cx="7099200" cy="10234440"/>
          </a:xfrm>
          <a:custGeom>
            <a:avLst>
              <a:gd name="f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93" name="Marcador de encabezado 92"/>
          <p:cNvSpPr txBox="1">
            <a:spLocks noGrp="1"/>
          </p:cNvSpPr>
          <p:nvPr>
            <p:ph type="hdr" sz="quarter"/>
          </p:nvPr>
        </p:nvSpPr>
        <p:spPr>
          <a:xfrm>
            <a:off x="-360" y="-360"/>
            <a:ext cx="2973240" cy="40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5040" tIns="47520" rIns="95040" bIns="47520" anchor="t" anchorCtr="0" compatLnSpc="1">
            <a:noAutofit/>
          </a:bodyPr>
          <a:lstStyle>
            <a:lvl1pPr marL="0" marR="0" lvl="0" indent="0" algn="l" rtl="0" hangingPunct="1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s-ES" sz="12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DejaVuSans" pitchFamily="2"/>
                <a:cs typeface="DejaVu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94" name="Marcador de fecha 93"/>
          <p:cNvSpPr txBox="1">
            <a:spLocks noGrp="1"/>
          </p:cNvSpPr>
          <p:nvPr>
            <p:ph type="dt" idx="1"/>
          </p:nvPr>
        </p:nvSpPr>
        <p:spPr>
          <a:xfrm>
            <a:off x="3995640" y="-360"/>
            <a:ext cx="2973600" cy="40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5040" tIns="47520" rIns="95040" bIns="47520" anchor="t" anchorCtr="0" compatLnSpc="1">
            <a:noAutofit/>
          </a:bodyPr>
          <a:lstStyle>
            <a:lvl1pPr marL="0" marR="0" lvl="0" indent="0" algn="r" rtl="0" hangingPunct="1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s-ES" sz="12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DejaVuSans" pitchFamily="2"/>
                <a:cs typeface="DejaVu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95" name="Marcador de imagen de diapositiva 94"/>
          <p:cNvSpPr>
            <a:spLocks noGrp="1" noRot="1" noChangeAspect="1"/>
          </p:cNvSpPr>
          <p:nvPr>
            <p:ph type="sldImg" idx="2"/>
          </p:nvPr>
        </p:nvSpPr>
        <p:spPr>
          <a:xfrm>
            <a:off x="983880" y="786960"/>
            <a:ext cx="5000760" cy="371520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96" name="Marcador de notas 95"/>
          <p:cNvSpPr txBox="1">
            <a:spLocks noGrp="1"/>
          </p:cNvSpPr>
          <p:nvPr>
            <p:ph type="body" sz="quarter" idx="3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compatLnSpc="1"/>
          <a:lstStyle/>
          <a:p>
            <a:endParaRPr lang="en-US"/>
          </a:p>
        </p:txBody>
      </p:sp>
      <p:sp>
        <p:nvSpPr>
          <p:cNvPr id="97" name="Marcador de pie de página 96"/>
          <p:cNvSpPr txBox="1">
            <a:spLocks noGrp="1"/>
          </p:cNvSpPr>
          <p:nvPr>
            <p:ph type="ftr" sz="quarter" idx="4"/>
          </p:nvPr>
        </p:nvSpPr>
        <p:spPr>
          <a:xfrm>
            <a:off x="-360" y="9681480"/>
            <a:ext cx="2973240" cy="40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5040" tIns="47520" rIns="95040" bIns="47520" anchor="b" anchorCtr="0" compatLnSpc="1">
            <a:noAutofit/>
          </a:bodyPr>
          <a:lstStyle>
            <a:lvl1pPr marL="0" marR="0" lvl="0" indent="0" algn="l" rtl="0" hangingPunct="1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s-ES" sz="12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DejaVuSans" pitchFamily="2"/>
                <a:cs typeface="DejaVu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98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xfrm>
            <a:off x="3995640" y="9681480"/>
            <a:ext cx="2973600" cy="408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5040" tIns="47520" rIns="95040" bIns="47520" anchor="b" anchorCtr="0" compatLnSpc="1">
            <a:noAutofit/>
          </a:bodyPr>
          <a:lstStyle>
            <a:lvl1pPr marL="0" marR="0" lvl="0" indent="0" algn="r" rtl="0" hangingPunct="1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s-ES" sz="12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DejaVuSans" pitchFamily="2"/>
                <a:cs typeface="DejaVuSans" pitchFamily="2"/>
              </a:defRPr>
            </a:lvl1pPr>
          </a:lstStyle>
          <a:p>
            <a:pPr lvl="0"/>
            <a:fld id="{9F9D5E92-1D4D-4300-93CF-9F2E19064F7C}" type="slidenum">
              <a:r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8593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57200" algn="l"/>
        <a:tab pos="914400" algn="l"/>
        <a:tab pos="1371599" algn="l"/>
        <a:tab pos="1828800" algn="l"/>
        <a:tab pos="2286000" algn="l"/>
        <a:tab pos="2743199" algn="l"/>
        <a:tab pos="3200400" algn="l"/>
        <a:tab pos="3657600" algn="l"/>
        <a:tab pos="4114800" algn="l"/>
        <a:tab pos="4572000" algn="l"/>
        <a:tab pos="5029200" algn="l"/>
        <a:tab pos="5486399" algn="l"/>
        <a:tab pos="5943600" algn="l"/>
        <a:tab pos="6400799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lang="en-US" sz="1200" b="0" i="0" u="none" strike="noStrike" baseline="0">
        <a:ln>
          <a:noFill/>
        </a:ln>
        <a:solidFill>
          <a:srgbClr val="000000"/>
        </a:solidFill>
        <a:latin typeface="Times New Roman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DDD0F34B-02C8-496E-99BB-6FF6F894311A}" type="slidenum">
              <a:rPr/>
              <a:t>1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 kern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12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18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13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80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14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21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15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66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16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31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17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0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18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99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20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35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21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76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22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08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1D507250-A631-4B88-B749-FC0E6EDABB53}" type="slidenum">
              <a:rPr/>
              <a:t>2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23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72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24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85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25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99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27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0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28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96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29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22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30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417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31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3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32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08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37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59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1D507250-A631-4B88-B749-FC0E6EDABB53}" type="slidenum">
              <a:rPr/>
              <a:t>3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872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38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98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1D507250-A631-4B88-B749-FC0E6EDABB53}" type="slidenum">
              <a:rPr/>
              <a:t>39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717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1D507250-A631-4B88-B749-FC0E6EDABB53}" type="slidenum">
              <a:rPr/>
              <a:t>40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980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1D507250-A631-4B88-B749-FC0E6EDABB53}" type="slidenum">
              <a:rPr/>
              <a:t>41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82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1D507250-A631-4B88-B749-FC0E6EDABB53}" type="slidenum">
              <a:rPr/>
              <a:t>42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287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1D507250-A631-4B88-B749-FC0E6EDABB53}" type="slidenum">
              <a:rPr/>
              <a:t>43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09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1D507250-A631-4B88-B749-FC0E6EDABB53}" type="slidenum">
              <a:rPr/>
              <a:t>44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1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1D507250-A631-4B88-B749-FC0E6EDABB53}" type="slidenum">
              <a:rPr/>
              <a:t>45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8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1D507250-A631-4B88-B749-FC0E6EDABB53}" type="slidenum">
              <a:rPr/>
              <a:t>46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719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1D507250-A631-4B88-B749-FC0E6EDABB53}" type="slidenum">
              <a:rPr/>
              <a:t>47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4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5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461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1D507250-A631-4B88-B749-FC0E6EDABB53}" type="slidenum">
              <a:rPr/>
              <a:t>49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365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1D507250-A631-4B88-B749-FC0E6EDABB53}" type="slidenum">
              <a:rPr/>
              <a:t>50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552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1D507250-A631-4B88-B749-FC0E6EDABB53}" type="slidenum">
              <a:rPr/>
              <a:t>51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269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1D507250-A631-4B88-B749-FC0E6EDABB53}" type="slidenum">
              <a:rPr/>
              <a:t>52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316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1D507250-A631-4B88-B749-FC0E6EDABB53}" type="slidenum">
              <a:rPr/>
              <a:t>53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706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1D507250-A631-4B88-B749-FC0E6EDABB53}" type="slidenum">
              <a:rPr/>
              <a:t>55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259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56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505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t>57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36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t>58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377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59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59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6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925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60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87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61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74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62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13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7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00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8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18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9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10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9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5040" tIns="47520" rIns="95040" bIns="47520" anchor="b" anchorCtr="0" compatLnSpc="1">
            <a:noAutofit/>
          </a:bodyPr>
          <a:lstStyle/>
          <a:p>
            <a:pPr lvl="0"/>
            <a:fld id="{419440DA-823E-4986-90D4-9AA6855FB9E7}" type="slidenum">
              <a:rPr/>
              <a:t>11</a:t>
            </a:fld>
            <a:endParaRPr lang="es-ES"/>
          </a:p>
        </p:txBody>
      </p:sp>
      <p:sp>
        <p:nvSpPr>
          <p:cNvPr id="2" name="Forma libre 1"/>
          <p:cNvSpPr/>
          <p:nvPr/>
        </p:nvSpPr>
        <p:spPr>
          <a:xfrm>
            <a:off x="984240" y="787320"/>
            <a:ext cx="5143679" cy="3857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notas 2"/>
          <p:cNvSpPr txBox="1">
            <a:spLocks noGrp="1"/>
          </p:cNvSpPr>
          <p:nvPr>
            <p:ph type="body" sz="quarter" idx="1"/>
          </p:nvPr>
        </p:nvSpPr>
        <p:spPr>
          <a:xfrm>
            <a:off x="958320" y="4881600"/>
            <a:ext cx="5092919" cy="4464720"/>
          </a:xfrm>
        </p:spPr>
        <p:txBody>
          <a:bodyPr vert="horz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58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DCE615F-FC84-4992-BB30-5A51AAC9F611}" type="slidenum">
              <a:r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8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6AF0E699-E590-4A9C-993F-E0217F0641D7}" type="slidenum">
              <a:r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954838" y="0"/>
            <a:ext cx="2257425" cy="53181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79388" y="0"/>
            <a:ext cx="6623050" cy="5318125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35C80E14-5B20-4021-8880-B57D4783B100}" type="slidenum">
              <a:r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2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DEB41F-8F5B-4A6A-8F5B-C3C8FB4D7B36}" type="slidenum">
              <a:r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595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D316A2-7CFE-4902-B00F-725EBA0EB688}" type="slidenum">
              <a:r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631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232186-870D-4796-90C6-A06E7C9F9B3D}" type="slidenum">
              <a:r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592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3967163" cy="397668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6763" y="1604963"/>
            <a:ext cx="3967162" cy="397668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33A930F-81FF-46FF-BA38-E674EC24FD76}" type="slidenum">
              <a:r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86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3D4A5B-B2A0-4637-B961-E2A06813E839}" type="slidenum">
              <a:r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931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877A79-21A2-41A9-A4FB-842D6B9B7351}" type="slidenum">
              <a:r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238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BC233B5-653B-40BC-A337-BB3EC553F82B}" type="slidenum">
              <a:r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021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0B6DB63-355F-4C87-8459-EB108BD11787}" type="slidenum">
              <a:r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50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82945D0-FDCC-40A5-B684-A25563E5464D}" type="slidenum">
              <a:r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9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F7F091-B219-455E-88E8-40F8EFDDA732}" type="slidenum">
              <a:r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65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DAA3B0-C461-4457-A307-FCCBF6D05168}" type="slidenum">
              <a:r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0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23038" y="100013"/>
            <a:ext cx="2020887" cy="548163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00013"/>
            <a:ext cx="5913438" cy="548163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A5DC97-5D0A-4C86-B403-2FEA4AE2F60F}" type="slidenum">
              <a:r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468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EE2AE945-AA4A-44B9-A388-5647C85E1E2F}" type="slidenum">
              <a:r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3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0" y="1341438"/>
            <a:ext cx="3738563" cy="397668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6763" y="1341438"/>
            <a:ext cx="3738562" cy="397668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E3D85D0-3D5D-47BE-A10A-CC3BF2C9EDD5}" type="slidenum">
              <a:r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0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63B99FB3-1D3E-43FA-8472-058376788432}" type="slidenum">
              <a:r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6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7371E87-FA5C-4BF8-A5A9-E623C97E4204}" type="slidenum">
              <a:r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90200" y="6661866"/>
            <a:ext cx="636840" cy="505079"/>
          </a:xfrm>
        </p:spPr>
        <p:txBody>
          <a:bodyPr/>
          <a:lstStyle/>
          <a:p>
            <a:pPr lvl="0"/>
            <a:fld id="{F5B80C5C-9421-41FB-9082-B1F562282DBA}" type="slidenum">
              <a:r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4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C8885A9-2E37-49B3-BB1B-370EFF36CECE}" type="slidenum">
              <a:r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5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B8E03B7-AB9E-46FC-A9AA-CD31B40971A1}" type="slidenum">
              <a:r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1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0" y="6681600"/>
            <a:ext cx="9144000" cy="201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9360">
            <a:solidFill>
              <a:srgbClr val="000000"/>
            </a:solidFill>
            <a:prstDash val="solid"/>
            <a:round/>
          </a:ln>
        </p:spPr>
        <p:txBody>
          <a:bodyPr wrap="none" lIns="90000" tIns="46800" rIns="90000" bIns="468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" name="Marcador de texto 2"/>
          <p:cNvSpPr txBox="1">
            <a:spLocks noGrp="1"/>
          </p:cNvSpPr>
          <p:nvPr>
            <p:ph type="body" idx="1"/>
          </p:nvPr>
        </p:nvSpPr>
        <p:spPr>
          <a:xfrm>
            <a:off x="685440" y="1341000"/>
            <a:ext cx="7629480" cy="39772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 compatLnSpc="1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ítulo 3"/>
          <p:cNvSpPr txBox="1"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 compatLnSpc="1"/>
          <a:lstStyle/>
          <a:p>
            <a:endParaRPr lang="en-US"/>
          </a:p>
        </p:txBody>
      </p:sp>
      <p:sp>
        <p:nvSpPr>
          <p:cNvPr id="5" name="Forma libre 4"/>
          <p:cNvSpPr/>
          <p:nvPr/>
        </p:nvSpPr>
        <p:spPr>
          <a:xfrm>
            <a:off x="1728719" y="6632640"/>
            <a:ext cx="6085440" cy="423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/>
            </a:pPr>
            <a:r>
              <a:rPr lang="en-GB" sz="1200" b="1" i="0" u="none" strike="noStrike" baseline="0" smtClean="0">
                <a:ln>
                  <a:noFill/>
                </a:ln>
                <a:solidFill>
                  <a:srgbClr val="FFFF00"/>
                </a:solidFill>
                <a:latin typeface="Times New Roman" pitchFamily="18"/>
                <a:ea typeface="msmincho" pitchFamily="2"/>
                <a:cs typeface="msmincho" pitchFamily="2"/>
              </a:rPr>
              <a:t>Muon Tomography</a:t>
            </a:r>
            <a:endParaRPr lang="en-GB" sz="1200" b="1" i="0" u="none" strike="noStrike" baseline="0">
              <a:ln>
                <a:noFill/>
              </a:ln>
              <a:solidFill>
                <a:srgbClr val="FFFF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6" name="Forma libre 5"/>
          <p:cNvSpPr/>
          <p:nvPr/>
        </p:nvSpPr>
        <p:spPr>
          <a:xfrm>
            <a:off x="-611640" y="6620400"/>
            <a:ext cx="2514600" cy="338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/>
            </a:pPr>
            <a:r>
              <a:rPr lang="es-ES" sz="1200" b="1" i="0" u="none" strike="noStrike" baseline="0">
                <a:ln>
                  <a:noFill/>
                </a:ln>
                <a:solidFill>
                  <a:srgbClr val="FFFFFF"/>
                </a:solidFill>
                <a:latin typeface="Times New Roman" pitchFamily="18"/>
                <a:ea typeface="msmincho" pitchFamily="2"/>
                <a:cs typeface="msmincho" pitchFamily="2"/>
              </a:rPr>
              <a:t>P. Martínez/IFCA</a:t>
            </a:r>
          </a:p>
        </p:txBody>
      </p:sp>
      <p:sp>
        <p:nvSpPr>
          <p:cNvPr id="7" name="Marcador de número de diapositiva 6"/>
          <p:cNvSpPr txBox="1">
            <a:spLocks noGrp="1"/>
          </p:cNvSpPr>
          <p:nvPr>
            <p:ph type="sldNum" sz="quarter" idx="4"/>
          </p:nvPr>
        </p:nvSpPr>
        <p:spPr>
          <a:xfrm>
            <a:off x="8890200" y="6604200"/>
            <a:ext cx="636840" cy="50507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200" b="0" i="0" u="none" strike="noStrike" baseline="0">
                <a:solidFill>
                  <a:srgbClr val="FFFFFF"/>
                </a:solidFill>
                <a:latin typeface="Times New Roman" pitchFamily="18"/>
                <a:ea typeface="msmincho" pitchFamily="2"/>
                <a:cs typeface="msmincho" pitchFamily="2"/>
              </a:defRPr>
            </a:lvl1pPr>
          </a:lstStyle>
          <a:p>
            <a:pPr lvl="0"/>
            <a:fld id="{48A0B09B-CB9D-4DD3-9456-74B32AC7AE94}" type="slidenum">
              <a:rPr/>
              <a:t>‹Nº›</a:t>
            </a:fld>
            <a:endParaRPr lang="en-US"/>
          </a:p>
        </p:txBody>
      </p:sp>
      <p:sp>
        <p:nvSpPr>
          <p:cNvPr id="8" name="Forma libre 7"/>
          <p:cNvSpPr/>
          <p:nvPr/>
        </p:nvSpPr>
        <p:spPr>
          <a:xfrm>
            <a:off x="3198960" y="6701760"/>
            <a:ext cx="6085440" cy="423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90000" tIns="45000" rIns="90000" bIns="45000" anchor="t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9" name="Forma libre 8"/>
          <p:cNvSpPr/>
          <p:nvPr/>
        </p:nvSpPr>
        <p:spPr>
          <a:xfrm>
            <a:off x="3271320" y="6649919"/>
            <a:ext cx="6085440" cy="423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90000" tIns="45000" rIns="90000" bIns="45000" anchor="t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7801200" y="108000"/>
            <a:ext cx="1280520" cy="44064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indent="0" algn="ctr" hangingPunct="1">
        <a:lnSpc>
          <a:spcPct val="104000"/>
        </a:lnSpc>
        <a:spcBef>
          <a:spcPts val="0"/>
        </a:spcBef>
        <a:spcAft>
          <a:spcPts val="0"/>
        </a:spcAft>
        <a:tabLst>
          <a:tab pos="0" algn="l"/>
          <a:tab pos="457200" algn="l"/>
          <a:tab pos="914400" algn="l"/>
          <a:tab pos="1371599" algn="l"/>
          <a:tab pos="1828800" algn="l"/>
          <a:tab pos="2286000" algn="l"/>
          <a:tab pos="2743199" algn="l"/>
          <a:tab pos="3200400" algn="l"/>
          <a:tab pos="3657600" algn="l"/>
          <a:tab pos="4114800" algn="l"/>
          <a:tab pos="4572000" algn="l"/>
          <a:tab pos="5029200" algn="l"/>
          <a:tab pos="5486399" algn="l"/>
          <a:tab pos="5943600" algn="l"/>
          <a:tab pos="6400799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3600" b="0" i="0" u="none" strike="noStrike" baseline="0">
          <a:ln>
            <a:noFill/>
          </a:ln>
          <a:solidFill>
            <a:srgbClr val="000000"/>
          </a:solidFill>
          <a:latin typeface="Times New Roman" pitchFamily="18"/>
        </a:defRPr>
      </a:lvl1pPr>
    </p:titleStyle>
    <p:bodyStyle>
      <a:lvl1pPr marL="342720" marR="0" indent="0" algn="l" hangingPunct="1">
        <a:lnSpc>
          <a:spcPct val="104000"/>
        </a:lnSpc>
        <a:spcBef>
          <a:spcPts val="598"/>
        </a:spcBef>
        <a:spcAft>
          <a:spcPts val="0"/>
        </a:spcAft>
        <a:tabLst>
          <a:tab pos="342720" algn="l"/>
          <a:tab pos="456840" algn="l"/>
          <a:tab pos="914040" algn="l"/>
          <a:tab pos="1371239" algn="l"/>
          <a:tab pos="1828439" algn="l"/>
          <a:tab pos="2285639" algn="l"/>
          <a:tab pos="2742839" algn="l"/>
          <a:tab pos="3200040" algn="l"/>
          <a:tab pos="3657239" algn="l"/>
          <a:tab pos="4114440" algn="l"/>
          <a:tab pos="4571639" algn="l"/>
          <a:tab pos="5028840" algn="l"/>
          <a:tab pos="5486040" algn="l"/>
          <a:tab pos="5943240" algn="l"/>
          <a:tab pos="6400440" algn="l"/>
          <a:tab pos="6857640" algn="l"/>
          <a:tab pos="7314840" algn="l"/>
          <a:tab pos="7772040" algn="l"/>
          <a:tab pos="8229240" algn="l"/>
          <a:tab pos="8686440" algn="l"/>
          <a:tab pos="9143640" algn="l"/>
        </a:tabLst>
        <a:defRPr lang="en-US" sz="2400" b="0" i="0" u="none" strike="noStrike" baseline="0">
          <a:ln>
            <a:noFill/>
          </a:ln>
          <a:solidFill>
            <a:srgbClr val="000000"/>
          </a:solidFill>
          <a:latin typeface="Times New Roman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 txBox="1">
            <a:spLocks noGrp="1"/>
          </p:cNvSpPr>
          <p:nvPr>
            <p:ph type="title"/>
          </p:nvPr>
        </p:nvSpPr>
        <p:spPr>
          <a:xfrm>
            <a:off x="456839" y="99720"/>
            <a:ext cx="8086679" cy="134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 compatLnSpc="1"/>
          <a:lstStyle/>
          <a:p>
            <a:endParaRPr lang="en-US"/>
          </a:p>
        </p:txBody>
      </p:sp>
      <p:sp>
        <p:nvSpPr>
          <p:cNvPr id="3" name="Marcador de texto 2"/>
          <p:cNvSpPr txBox="1">
            <a:spLocks noGrp="1"/>
          </p:cNvSpPr>
          <p:nvPr>
            <p:ph type="body" idx="1"/>
          </p:nvPr>
        </p:nvSpPr>
        <p:spPr>
          <a:xfrm>
            <a:off x="456839" y="1604520"/>
            <a:ext cx="8086679" cy="39772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 compatLnSpc="1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 txBox="1">
            <a:spLocks noGrp="1"/>
          </p:cNvSpPr>
          <p:nvPr>
            <p:ph type="dt" sz="half" idx="2"/>
          </p:nvPr>
        </p:nvSpPr>
        <p:spPr>
          <a:xfrm>
            <a:off x="456839" y="6246360"/>
            <a:ext cx="1987560" cy="3304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noAutofit/>
          </a:bodyPr>
          <a:lstStyle>
            <a:lvl1pPr marL="0" marR="0" lvl="0" indent="0" rtl="0" hangingPunct="0">
              <a:lnSpc>
                <a:spcPct val="102000"/>
              </a:lnSpc>
              <a:buNone/>
              <a:tabLst/>
              <a:defRPr lang="es-ES" sz="1400" kern="1200">
                <a:latin typeface="Liberation Serif" pitchFamily="18"/>
                <a:ea typeface="DejaVuSans" pitchFamily="2"/>
                <a:cs typeface="DejaVu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5" name="Marcador de pie de página 4"/>
          <p:cNvSpPr txBox="1">
            <a:spLocks noGrp="1"/>
          </p:cNvSpPr>
          <p:nvPr>
            <p:ph type="ftr" sz="quarter" idx="3"/>
          </p:nvPr>
        </p:nvSpPr>
        <p:spPr>
          <a:xfrm>
            <a:off x="3126960" y="6246360"/>
            <a:ext cx="2755800" cy="3304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noAutofit/>
          </a:bodyPr>
          <a:lstStyle>
            <a:lvl1pPr marL="0" marR="0" lvl="0" indent="0" algn="ctr" rtl="0" hangingPunct="0">
              <a:lnSpc>
                <a:spcPct val="102000"/>
              </a:lnSpc>
              <a:buNone/>
              <a:tabLst/>
              <a:defRPr lang="es-ES" sz="1400" kern="1200">
                <a:latin typeface="Liberation Serif" pitchFamily="18"/>
                <a:ea typeface="DejaVuSans" pitchFamily="2"/>
                <a:cs typeface="DejaVu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6" name="Marcador de número de diapositiva 5"/>
          <p:cNvSpPr txBox="1">
            <a:spLocks noGrp="1"/>
          </p:cNvSpPr>
          <p:nvPr>
            <p:ph type="sldNum" sz="quarter" idx="4"/>
          </p:nvPr>
        </p:nvSpPr>
        <p:spPr>
          <a:xfrm>
            <a:off x="6555960" y="6246360"/>
            <a:ext cx="1987560" cy="3304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noAutofit/>
          </a:bodyPr>
          <a:lstStyle>
            <a:lvl1pPr marL="0" marR="0" lvl="0" indent="0" algn="r" rtl="0" hangingPunct="0">
              <a:lnSpc>
                <a:spcPct val="102000"/>
              </a:lnSpc>
              <a:buNone/>
              <a:tabLst/>
              <a:defRPr lang="es-ES" sz="1400" kern="1200">
                <a:solidFill>
                  <a:srgbClr val="FFFFFF"/>
                </a:solidFill>
                <a:latin typeface="Liberation Serif" pitchFamily="18"/>
                <a:ea typeface="DejaVuSans" pitchFamily="2"/>
                <a:cs typeface="DejaVuSans" pitchFamily="2"/>
              </a:defRPr>
            </a:lvl1pPr>
          </a:lstStyle>
          <a:p>
            <a:pPr lvl="0"/>
            <a:fld id="{99EA8F0D-D32B-42C8-8A62-83F3457EB15B}" type="slidenum">
              <a:r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indent="0" algn="ctr" hangingPunct="0">
        <a:lnSpc>
          <a:spcPct val="108000"/>
        </a:lnSpc>
        <a:spcBef>
          <a:spcPts val="0"/>
        </a:spcBef>
        <a:spcAft>
          <a:spcPts val="0"/>
        </a:spcAft>
        <a:tabLst>
          <a:tab pos="0" algn="l"/>
          <a:tab pos="457200" algn="l"/>
          <a:tab pos="914400" algn="l"/>
          <a:tab pos="1371599" algn="l"/>
          <a:tab pos="1828800" algn="l"/>
          <a:tab pos="2286000" algn="l"/>
          <a:tab pos="2743199" algn="l"/>
          <a:tab pos="3200400" algn="l"/>
          <a:tab pos="3657600" algn="l"/>
          <a:tab pos="4114800" algn="l"/>
          <a:tab pos="4572000" algn="l"/>
          <a:tab pos="5029200" algn="l"/>
          <a:tab pos="5486399" algn="l"/>
          <a:tab pos="5943600" algn="l"/>
          <a:tab pos="6400799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400" b="0" i="0" u="none" strike="noStrike" kern="1200" baseline="0">
          <a:ln>
            <a:noFill/>
          </a:ln>
          <a:solidFill>
            <a:srgbClr val="000000"/>
          </a:solidFill>
          <a:latin typeface="Arial" pitchFamily="18"/>
        </a:defRPr>
      </a:lvl1pPr>
    </p:titleStyle>
    <p:bodyStyle>
      <a:lvl1pPr marL="342720" marR="0" indent="0" algn="l" hangingPunct="0">
        <a:lnSpc>
          <a:spcPct val="108000"/>
        </a:lnSpc>
        <a:spcBef>
          <a:spcPts val="0"/>
        </a:spcBef>
        <a:spcAft>
          <a:spcPts val="1423"/>
        </a:spcAft>
        <a:tabLst>
          <a:tab pos="342720" algn="l"/>
          <a:tab pos="456840" algn="l"/>
          <a:tab pos="914040" algn="l"/>
          <a:tab pos="1371239" algn="l"/>
          <a:tab pos="1828439" algn="l"/>
          <a:tab pos="2285639" algn="l"/>
          <a:tab pos="2742839" algn="l"/>
          <a:tab pos="3200040" algn="l"/>
          <a:tab pos="3657239" algn="l"/>
          <a:tab pos="4114440" algn="l"/>
          <a:tab pos="4571639" algn="l"/>
          <a:tab pos="5028840" algn="l"/>
          <a:tab pos="5486040" algn="l"/>
          <a:tab pos="5943240" algn="l"/>
          <a:tab pos="6400440" algn="l"/>
          <a:tab pos="6857640" algn="l"/>
          <a:tab pos="7314840" algn="l"/>
          <a:tab pos="7772040" algn="l"/>
          <a:tab pos="8229240" algn="l"/>
          <a:tab pos="8686440" algn="l"/>
          <a:tab pos="9143640" algn="l"/>
        </a:tabLst>
        <a:defRPr lang="en-US" sz="3200" b="0" i="0" u="none" strike="noStrike" kern="1200" baseline="0">
          <a:ln>
            <a:noFill/>
          </a:ln>
          <a:solidFill>
            <a:srgbClr val="000000"/>
          </a:solidFill>
          <a:latin typeface="Arial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gif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80/00295450.2018.1522885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60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4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4.png"/><Relationship Id="rId4" Type="http://schemas.openxmlformats.org/officeDocument/2006/relationships/image" Target="../media/image90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g"/><Relationship Id="rId3" Type="http://schemas.openxmlformats.org/officeDocument/2006/relationships/image" Target="../media/image116.png"/><Relationship Id="rId7" Type="http://schemas.openxmlformats.org/officeDocument/2006/relationships/image" Target="../media/image12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jpg"/><Relationship Id="rId4" Type="http://schemas.openxmlformats.org/officeDocument/2006/relationships/image" Target="../media/image117.jpg"/><Relationship Id="rId9" Type="http://schemas.openxmlformats.org/officeDocument/2006/relationships/image" Target="../media/image1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f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jf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jpeg"/><Relationship Id="rId4" Type="http://schemas.openxmlformats.org/officeDocument/2006/relationships/image" Target="../media/image12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3" Type="http://schemas.openxmlformats.org/officeDocument/2006/relationships/image" Target="../media/image41.gif"/><Relationship Id="rId7" Type="http://schemas.openxmlformats.org/officeDocument/2006/relationships/image" Target="../media/image13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jpeg"/><Relationship Id="rId4" Type="http://schemas.openxmlformats.org/officeDocument/2006/relationships/image" Target="../media/image39.png"/><Relationship Id="rId9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7.png"/><Relationship Id="rId5" Type="http://schemas.openxmlformats.org/officeDocument/2006/relationships/image" Target="../media/image136.jpeg"/><Relationship Id="rId4" Type="http://schemas.openxmlformats.org/officeDocument/2006/relationships/notesSlide" Target="../notesSlides/notesSlide5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76451" y="2336281"/>
            <a:ext cx="1298977" cy="565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CuadroTexto 11"/>
          <p:cNvSpPr txBox="1"/>
          <p:nvPr/>
        </p:nvSpPr>
        <p:spPr>
          <a:xfrm>
            <a:off x="400926" y="571504"/>
            <a:ext cx="323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Muon </a:t>
            </a:r>
            <a:r>
              <a:rPr lang="es-ES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tomography</a:t>
            </a:r>
            <a:endParaRPr lang="es-E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377154" y="1959716"/>
            <a:ext cx="3547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P. Martínez Ruiz del </a:t>
            </a:r>
            <a:r>
              <a:rPr lang="es-ES" sz="1200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Arbol</a:t>
            </a:r>
            <a:endParaRPr lang="es-ES" sz="1200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26" name="Picture 2" descr="Ayuda Ports 4.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9905" y="-1106114"/>
            <a:ext cx="41910000" cy="1192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uon Systems - Products, Competitors, Financials, Employees, Headquarters  Locati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73" y="2334664"/>
            <a:ext cx="1372846" cy="552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CuadroTexto 10"/>
          <p:cNvSpPr txBox="1"/>
          <p:nvPr/>
        </p:nvSpPr>
        <p:spPr>
          <a:xfrm>
            <a:off x="341293" y="1188740"/>
            <a:ext cx="3547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 smtClean="0">
                <a:solidFill>
                  <a:schemeClr val="bg1"/>
                </a:solidFill>
              </a:rPr>
              <a:t>Scientific</a:t>
            </a:r>
            <a:r>
              <a:rPr lang="es-ES" sz="1200" dirty="0" smtClean="0">
                <a:solidFill>
                  <a:schemeClr val="bg1"/>
                </a:solidFill>
              </a:rPr>
              <a:t> Computing Workshop </a:t>
            </a:r>
            <a:r>
              <a:rPr lang="es-ES" sz="1200" dirty="0" err="1" smtClean="0">
                <a:solidFill>
                  <a:schemeClr val="bg1"/>
                </a:solidFill>
              </a:rPr>
              <a:t>for</a:t>
            </a:r>
            <a:r>
              <a:rPr lang="es-ES" sz="1200" dirty="0" smtClean="0">
                <a:solidFill>
                  <a:schemeClr val="bg1"/>
                </a:solidFill>
              </a:rPr>
              <a:t> High </a:t>
            </a:r>
            <a:r>
              <a:rPr lang="es-ES" sz="1200" dirty="0" err="1" smtClean="0">
                <a:solidFill>
                  <a:schemeClr val="bg1"/>
                </a:solidFill>
              </a:rPr>
              <a:t>Energy</a:t>
            </a:r>
            <a:r>
              <a:rPr lang="es-ES" sz="1200" dirty="0" smtClean="0">
                <a:solidFill>
                  <a:schemeClr val="bg1"/>
                </a:solidFill>
              </a:rPr>
              <a:t> </a:t>
            </a:r>
            <a:r>
              <a:rPr lang="es-ES" sz="1200" dirty="0" err="1" smtClean="0">
                <a:solidFill>
                  <a:schemeClr val="bg1"/>
                </a:solidFill>
              </a:rPr>
              <a:t>Physics</a:t>
            </a:r>
            <a:r>
              <a:rPr lang="es-ES" sz="1200" dirty="0" smtClean="0">
                <a:solidFill>
                  <a:schemeClr val="bg1"/>
                </a:solidFill>
              </a:rPr>
              <a:t> and </a:t>
            </a:r>
            <a:r>
              <a:rPr lang="es-ES" sz="1200" dirty="0" err="1" smtClean="0">
                <a:solidFill>
                  <a:schemeClr val="bg1"/>
                </a:solidFill>
              </a:rPr>
              <a:t>Tomography</a:t>
            </a:r>
            <a:endParaRPr lang="es-ES" sz="1200" dirty="0" smtClean="0">
              <a:solidFill>
                <a:schemeClr val="bg1"/>
              </a:solidFill>
            </a:endParaRPr>
          </a:p>
          <a:p>
            <a:pPr algn="ctr"/>
            <a:r>
              <a:rPr lang="es-ES" sz="1200" dirty="0" smtClean="0">
                <a:solidFill>
                  <a:schemeClr val="bg1"/>
                </a:solidFill>
              </a:rPr>
              <a:t>16-20 </a:t>
            </a:r>
            <a:r>
              <a:rPr lang="es-ES" sz="1200" dirty="0" err="1" smtClean="0">
                <a:solidFill>
                  <a:schemeClr val="bg1"/>
                </a:solidFill>
              </a:rPr>
              <a:t>December</a:t>
            </a:r>
            <a:r>
              <a:rPr lang="es-ES" sz="1200" dirty="0" smtClean="0">
                <a:solidFill>
                  <a:schemeClr val="bg1"/>
                </a:solidFill>
              </a:rPr>
              <a:t>, VECC, Kolkata, India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279977" y="6581001"/>
            <a:ext cx="200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solidFill>
                  <a:srgbClr val="FFFF00"/>
                </a:solidFill>
              </a:rPr>
              <a:t>parbol@ifca.unican.es</a:t>
            </a:r>
          </a:p>
        </p:txBody>
      </p:sp>
      <p:pic>
        <p:nvPicPr>
          <p:cNvPr id="2" name="Picture 2" descr="Research Software Collaborations in Physics | The HSF-India 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205" y="3120892"/>
            <a:ext cx="991955" cy="7430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479326" y="1749667"/>
            <a:ext cx="61702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err="1" smtClean="0"/>
              <a:t>Some</a:t>
            </a:r>
            <a:r>
              <a:rPr lang="es-ES" sz="4400" smtClean="0"/>
              <a:t> classic </a:t>
            </a:r>
          </a:p>
          <a:p>
            <a:pPr algn="ctr"/>
            <a:r>
              <a:rPr lang="es-ES" sz="4400" smtClean="0"/>
              <a:t>(and not so classic) applications</a:t>
            </a:r>
            <a:endParaRPr lang="en-US" sz="4400" dirty="0"/>
          </a:p>
        </p:txBody>
      </p:sp>
      <p:sp>
        <p:nvSpPr>
          <p:cNvPr id="6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25580" y="6649420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9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214687" y="77760"/>
            <a:ext cx="8328534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Application to volcanology</a:t>
            </a:r>
            <a:endParaRPr lang="en-US" sz="3200" b="0" i="0" u="none" strike="noStrike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6984" y="905612"/>
            <a:ext cx="4678200" cy="271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95739" y="1458415"/>
            <a:ext cx="3606673" cy="21594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Conector recto 3"/>
          <p:cNvCxnSpPr/>
          <p:nvPr/>
        </p:nvCxnSpPr>
        <p:spPr>
          <a:xfrm flipV="1">
            <a:off x="1264257" y="1558456"/>
            <a:ext cx="2043486" cy="159026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20278" y="3840477"/>
            <a:ext cx="2688861" cy="274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909139" y="3840477"/>
            <a:ext cx="3147591" cy="27193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/>
          <p:cNvSpPr txBox="1"/>
          <p:nvPr/>
        </p:nvSpPr>
        <p:spPr>
          <a:xfrm>
            <a:off x="5108278" y="865743"/>
            <a:ext cx="395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7030A0"/>
                </a:solidFill>
              </a:rPr>
              <a:t>Monitoring</a:t>
            </a:r>
            <a:r>
              <a:rPr lang="es-ES" dirty="0" smtClean="0">
                <a:solidFill>
                  <a:srgbClr val="7030A0"/>
                </a:solidFill>
              </a:rPr>
              <a:t> of </a:t>
            </a:r>
            <a:r>
              <a:rPr lang="es-ES" err="1" smtClean="0">
                <a:solidFill>
                  <a:srgbClr val="7030A0"/>
                </a:solidFill>
              </a:rPr>
              <a:t>Vesuvious</a:t>
            </a:r>
            <a:r>
              <a:rPr lang="es-ES" smtClean="0">
                <a:solidFill>
                  <a:srgbClr val="7030A0"/>
                </a:solidFill>
              </a:rPr>
              <a:t> volcano </a:t>
            </a:r>
            <a:r>
              <a:rPr lang="es-ES" dirty="0" smtClean="0">
                <a:solidFill>
                  <a:srgbClr val="7030A0"/>
                </a:solidFill>
              </a:rPr>
              <a:t>in </a:t>
            </a:r>
            <a:r>
              <a:rPr lang="es-ES" dirty="0" err="1" smtClean="0">
                <a:solidFill>
                  <a:srgbClr val="7030A0"/>
                </a:solidFill>
              </a:rPr>
              <a:t>Italy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5695859" y="1215409"/>
            <a:ext cx="3959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rgbClr val="C00000"/>
                </a:solidFill>
              </a:rPr>
              <a:t>https://doi.org/10.1098/rsta.2018.0050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72687" y="3942779"/>
            <a:ext cx="3959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7030A0"/>
                </a:solidFill>
              </a:rPr>
              <a:t>Monitoring</a:t>
            </a:r>
            <a:r>
              <a:rPr lang="es-ES" dirty="0" smtClean="0">
                <a:solidFill>
                  <a:srgbClr val="7030A0"/>
                </a:solidFill>
              </a:rPr>
              <a:t> of </a:t>
            </a:r>
            <a:r>
              <a:rPr lang="es-ES" dirty="0" err="1" smtClean="0">
                <a:solidFill>
                  <a:srgbClr val="7030A0"/>
                </a:solidFill>
              </a:rPr>
              <a:t>Asama</a:t>
            </a:r>
            <a:r>
              <a:rPr lang="es-ES" dirty="0" smtClean="0">
                <a:solidFill>
                  <a:srgbClr val="7030A0"/>
                </a:solidFill>
              </a:rPr>
              <a:t> &amp; </a:t>
            </a:r>
            <a:r>
              <a:rPr lang="es-ES" err="1" smtClean="0">
                <a:solidFill>
                  <a:srgbClr val="7030A0"/>
                </a:solidFill>
              </a:rPr>
              <a:t>Iwujima</a:t>
            </a:r>
            <a:r>
              <a:rPr lang="es-ES" smtClean="0">
                <a:solidFill>
                  <a:srgbClr val="7030A0"/>
                </a:solidFill>
              </a:rPr>
              <a:t> volcanos </a:t>
            </a:r>
            <a:r>
              <a:rPr lang="es-ES" dirty="0" smtClean="0">
                <a:solidFill>
                  <a:srgbClr val="7030A0"/>
                </a:solidFill>
              </a:rPr>
              <a:t>in </a:t>
            </a:r>
            <a:r>
              <a:rPr lang="es-ES" dirty="0" err="1" smtClean="0">
                <a:solidFill>
                  <a:srgbClr val="7030A0"/>
                </a:solidFill>
              </a:rPr>
              <a:t>Japan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98596" y="4792318"/>
            <a:ext cx="3959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rgbClr val="C00000"/>
                </a:solidFill>
              </a:rPr>
              <a:t>https://doi.org/10.1098/rsta.2018.0142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98596" y="5296335"/>
            <a:ext cx="3959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 smtClean="0"/>
              <a:t>Exposure</a:t>
            </a:r>
            <a:r>
              <a:rPr lang="es-ES" sz="1600" dirty="0" smtClean="0"/>
              <a:t> time ~ 1 </a:t>
            </a:r>
            <a:r>
              <a:rPr lang="es-ES" sz="1600" dirty="0" err="1" smtClean="0"/>
              <a:t>year</a:t>
            </a:r>
            <a:endParaRPr lang="es-ES" sz="1600" dirty="0" smtClean="0"/>
          </a:p>
          <a:p>
            <a:endParaRPr lang="es-ES" sz="1600" dirty="0"/>
          </a:p>
          <a:p>
            <a:r>
              <a:rPr lang="es-ES" sz="1600" dirty="0" err="1" smtClean="0"/>
              <a:t>Dinamic</a:t>
            </a:r>
            <a:r>
              <a:rPr lang="es-ES" sz="1600" dirty="0" smtClean="0"/>
              <a:t> </a:t>
            </a:r>
            <a:r>
              <a:rPr lang="es-ES" sz="1600" dirty="0" err="1" smtClean="0"/>
              <a:t>studies</a:t>
            </a:r>
            <a:r>
              <a:rPr lang="es-ES" sz="1600" dirty="0" smtClean="0"/>
              <a:t> </a:t>
            </a:r>
            <a:r>
              <a:rPr lang="es-ES" sz="1600" dirty="0" err="1" smtClean="0"/>
              <a:t>on</a:t>
            </a:r>
            <a:r>
              <a:rPr lang="es-ES" sz="1600" dirty="0" smtClean="0"/>
              <a:t> magma </a:t>
            </a:r>
            <a:r>
              <a:rPr lang="es-ES" sz="1600" dirty="0" err="1" smtClean="0"/>
              <a:t>convection</a:t>
            </a:r>
            <a:endParaRPr lang="en-GB" sz="1600" dirty="0"/>
          </a:p>
        </p:txBody>
      </p:sp>
      <p:sp>
        <p:nvSpPr>
          <p:cNvPr id="13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25580" y="6649420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7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214687" y="77760"/>
            <a:ext cx="8328534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Application </a:t>
            </a:r>
            <a:r>
              <a:rPr lang="en-US" sz="3200" b="0" i="0" u="none" strike="noStrike" baseline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to </a:t>
            </a:r>
            <a:r>
              <a:rPr lang="en-U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mining/prospection</a:t>
            </a:r>
            <a:endParaRPr lang="en-US" sz="3200" b="0" i="0" u="none" strike="noStrike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86866" y="1512276"/>
            <a:ext cx="4161474" cy="2800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95994" y="2671161"/>
            <a:ext cx="4206240" cy="168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029200" y="4354880"/>
            <a:ext cx="3719140" cy="232039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uadroTexto 17"/>
          <p:cNvSpPr txBox="1"/>
          <p:nvPr/>
        </p:nvSpPr>
        <p:spPr>
          <a:xfrm>
            <a:off x="188822" y="937232"/>
            <a:ext cx="850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rgbClr val="7030A0"/>
                </a:solidFill>
              </a:rPr>
              <a:t>Search for uraunium/lead clusters in McArthur River (Canada) and Pend Oreille (USA) 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47798" y="5809326"/>
            <a:ext cx="3959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smtClean="0"/>
              <a:t>Cylindrical detector in borehole</a:t>
            </a:r>
            <a:endParaRPr lang="en-GB" sz="1600" dirty="0"/>
          </a:p>
        </p:txBody>
      </p:sp>
      <p:sp>
        <p:nvSpPr>
          <p:cNvPr id="26" name="CuadroTexto 25"/>
          <p:cNvSpPr txBox="1"/>
          <p:nvPr/>
        </p:nvSpPr>
        <p:spPr>
          <a:xfrm>
            <a:off x="195994" y="2241122"/>
            <a:ext cx="3959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smtClean="0"/>
              <a:t>Grid of scintillator detectors underground</a:t>
            </a:r>
            <a:endParaRPr lang="en-GB" sz="1600" dirty="0"/>
          </a:p>
        </p:txBody>
      </p:sp>
      <p:sp>
        <p:nvSpPr>
          <p:cNvPr id="27" name="CuadroTexto 26"/>
          <p:cNvSpPr txBox="1"/>
          <p:nvPr/>
        </p:nvSpPr>
        <p:spPr>
          <a:xfrm>
            <a:off x="225305" y="1804440"/>
            <a:ext cx="3959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smtClean="0">
                <a:solidFill>
                  <a:srgbClr val="FF0000"/>
                </a:solidFill>
              </a:rPr>
              <a:t>Ideon Technologies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225305" y="1383026"/>
            <a:ext cx="3383280" cy="346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800000"/>
                </a:solidFill>
                <a:latin typeface="Liberation Sans" pitchFamily="18"/>
                <a:ea typeface="DejaVu Sans" pitchFamily="2"/>
                <a:cs typeface="FreeSans" pitchFamily="2"/>
              </a:rPr>
              <a:t>https://doi.org/10.1098/rsta.2018.0061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147798" y="4536214"/>
            <a:ext cx="850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rgbClr val="7030A0"/>
                </a:solidFill>
              </a:rPr>
              <a:t>Detection of hidden cavities undergound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47798" y="5157065"/>
            <a:ext cx="3959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smtClean="0">
                <a:solidFill>
                  <a:srgbClr val="FF0000"/>
                </a:solidFill>
              </a:rPr>
              <a:t>Lingacom S.L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14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25580" y="6649420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0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214687" y="77760"/>
            <a:ext cx="8328534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Application </a:t>
            </a:r>
            <a:r>
              <a:rPr lang="en-US" sz="3200" b="0" i="0" u="none" strike="noStrike" baseline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to </a:t>
            </a:r>
            <a:r>
              <a:rPr lang="en-U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archeology/cultural heritage</a:t>
            </a:r>
            <a:endParaRPr lang="en-US" sz="3200" b="0" i="0" u="none" strike="noStrike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88822" y="937232"/>
            <a:ext cx="850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rgbClr val="7030A0"/>
                </a:solidFill>
              </a:rPr>
              <a:t>Search for secret galleries at Mount Echia (Borbon tunnel)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819831" y="5648593"/>
            <a:ext cx="3959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smtClean="0"/>
              <a:t>Scattering tomography</a:t>
            </a:r>
          </a:p>
          <a:p>
            <a:endParaRPr lang="es-ES" sz="1600" smtClean="0"/>
          </a:p>
          <a:p>
            <a:r>
              <a:rPr lang="es-ES" sz="1600" smtClean="0"/>
              <a:t>Drift tube chamber technology</a:t>
            </a:r>
            <a:endParaRPr lang="en-GB" sz="1600" dirty="0"/>
          </a:p>
        </p:txBody>
      </p:sp>
      <p:sp>
        <p:nvSpPr>
          <p:cNvPr id="26" name="CuadroTexto 25"/>
          <p:cNvSpPr txBox="1"/>
          <p:nvPr/>
        </p:nvSpPr>
        <p:spPr>
          <a:xfrm>
            <a:off x="6242538" y="2333544"/>
            <a:ext cx="2872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smtClean="0"/>
              <a:t>Just one scintillator detector at different positions</a:t>
            </a:r>
          </a:p>
          <a:p>
            <a:endParaRPr lang="es-ES" sz="1600" smtClean="0"/>
          </a:p>
          <a:p>
            <a:r>
              <a:rPr lang="en-GB" sz="1600" smtClean="0"/>
              <a:t>26 days of data taking</a:t>
            </a:r>
            <a:endParaRPr lang="es-ES" sz="1600" smtClean="0"/>
          </a:p>
        </p:txBody>
      </p:sp>
      <p:sp>
        <p:nvSpPr>
          <p:cNvPr id="29" name="CuadroTexto 28"/>
          <p:cNvSpPr txBox="1"/>
          <p:nvPr/>
        </p:nvSpPr>
        <p:spPr>
          <a:xfrm>
            <a:off x="147798" y="4536214"/>
            <a:ext cx="850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rgbClr val="7030A0"/>
                </a:solidFill>
              </a:rPr>
              <a:t>Detection of hidden cavities undergound</a:t>
            </a:r>
            <a:endParaRPr lang="en-GB" dirty="0">
              <a:solidFill>
                <a:srgbClr val="7030A0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9384" y="1473839"/>
            <a:ext cx="3469804" cy="17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854553" y="1463040"/>
            <a:ext cx="2058426" cy="1777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42824" y="3344040"/>
            <a:ext cx="5800777" cy="164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CuadroTexto 19"/>
          <p:cNvSpPr txBox="1"/>
          <p:nvPr/>
        </p:nvSpPr>
        <p:spPr>
          <a:xfrm>
            <a:off x="6179233" y="1463040"/>
            <a:ext cx="3291839" cy="346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800000"/>
                </a:solidFill>
                <a:latin typeface="Liberation Sans" pitchFamily="18"/>
                <a:ea typeface="DejaVu Sans" pitchFamily="2"/>
                <a:cs typeface="FreeSans" pitchFamily="2"/>
              </a:rPr>
              <a:t>https://doi.org/10.1098/rsta.2018.0057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076655" y="4246686"/>
            <a:ext cx="3075365" cy="23310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CuadroTexto 22"/>
          <p:cNvSpPr txBox="1"/>
          <p:nvPr/>
        </p:nvSpPr>
        <p:spPr>
          <a:xfrm>
            <a:off x="798424" y="5046218"/>
            <a:ext cx="469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rgbClr val="7030A0"/>
                </a:solidFill>
              </a:rPr>
              <a:t>Monitoring of the dome of Santa Maria de Fiore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819831" y="5376316"/>
            <a:ext cx="4036320" cy="346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800000"/>
                </a:solidFill>
                <a:latin typeface="Liberation Sans" pitchFamily="18"/>
                <a:ea typeface="DejaVu Sans" pitchFamily="2"/>
                <a:cs typeface="FreeSans" pitchFamily="2"/>
              </a:rPr>
              <a:t>https://doi.org/10.1098/rsta.2018.0136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7406640" y="3517920"/>
            <a:ext cx="822960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368100" y="5766489"/>
            <a:ext cx="822960" cy="4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25580" y="6649420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70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2" y="4859878"/>
            <a:ext cx="4141181" cy="18635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Forma libre 1"/>
          <p:cNvSpPr/>
          <p:nvPr/>
        </p:nvSpPr>
        <p:spPr>
          <a:xfrm>
            <a:off x="-70338" y="77760"/>
            <a:ext cx="8009792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s-E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Civil engineering: tunnel inspection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2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63824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14</a:t>
            </a:r>
            <a:endParaRPr lang="en-US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15" y="758061"/>
            <a:ext cx="1362151" cy="302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CuadroTexto 20"/>
          <p:cNvSpPr txBox="1"/>
          <p:nvPr/>
        </p:nvSpPr>
        <p:spPr>
          <a:xfrm>
            <a:off x="4995247" y="3100312"/>
            <a:ext cx="183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rgbClr val="FF0000"/>
                </a:solidFill>
              </a:rPr>
              <a:t>Ventilation tube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4" name="Conector recto de flecha 23"/>
          <p:cNvCxnSpPr/>
          <p:nvPr/>
        </p:nvCxnSpPr>
        <p:spPr>
          <a:xfrm flipV="1">
            <a:off x="6646985" y="1348359"/>
            <a:ext cx="2136530" cy="18952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5 Reasons Why Madrid's Metro Is Better Than The Tube - Randomly Lond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735" y="1785235"/>
            <a:ext cx="746450" cy="466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88F6011-56BE-65D0-3B6F-D12C6214D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730" y="3789483"/>
            <a:ext cx="4191603" cy="28710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ctor recto de flecha 21"/>
          <p:cNvCxnSpPr/>
          <p:nvPr/>
        </p:nvCxnSpPr>
        <p:spPr>
          <a:xfrm>
            <a:off x="6646985" y="3324097"/>
            <a:ext cx="844061" cy="10778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689987" y="822936"/>
            <a:ext cx="554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rgbClr val="7030A0"/>
                </a:solidFill>
              </a:rPr>
              <a:t>Identification of ventilation tube at the metro of Madrid</a:t>
            </a:r>
            <a:endParaRPr lang="en-GB" dirty="0">
              <a:solidFill>
                <a:srgbClr val="7030A0"/>
              </a:solidFill>
            </a:endParaRPr>
          </a:p>
        </p:txBody>
      </p:sp>
      <p:pic>
        <p:nvPicPr>
          <p:cNvPr id="16" name="Picture 2" descr="Y si EL DÍA DE LA BESTIA tenía razón? Simbología illuminati Plaza Castilla  Madrid - Forococh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46" y="1164498"/>
            <a:ext cx="4029209" cy="38026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Muon Systems - Products, Competitors, Financials, Employees, Headquarters  Locati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539" y="1688074"/>
            <a:ext cx="1881281" cy="7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20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214687" y="77760"/>
            <a:ext cx="8328534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Application </a:t>
            </a:r>
            <a:r>
              <a:rPr lang="en-US" sz="3200" b="0" i="0" u="none" strike="noStrike" baseline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to port security</a:t>
            </a:r>
            <a:endParaRPr lang="en-US" sz="3200" b="0" i="0" u="none" strike="noStrike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381235" y="872656"/>
            <a:ext cx="44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rgbClr val="7030A0"/>
                </a:solidFill>
              </a:rPr>
              <a:t>Inspection of containers in ports and borders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4878055" y="5617722"/>
            <a:ext cx="3959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smtClean="0"/>
              <a:t>Portals installed in Singapur and Panamá</a:t>
            </a:r>
          </a:p>
          <a:p>
            <a:endParaRPr lang="es-ES" sz="1600" smtClean="0"/>
          </a:p>
          <a:p>
            <a:r>
              <a:rPr lang="es-ES" sz="1600" smtClean="0"/>
              <a:t>Drift Tube Chambers</a:t>
            </a:r>
            <a:endParaRPr lang="en-GB" sz="1600" dirty="0"/>
          </a:p>
        </p:txBody>
      </p:sp>
      <p:sp>
        <p:nvSpPr>
          <p:cNvPr id="26" name="CuadroTexto 25"/>
          <p:cNvSpPr txBox="1"/>
          <p:nvPr/>
        </p:nvSpPr>
        <p:spPr>
          <a:xfrm>
            <a:off x="423575" y="1917804"/>
            <a:ext cx="3959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smtClean="0"/>
              <a:t>Building portal in the port of Santander</a:t>
            </a:r>
          </a:p>
          <a:p>
            <a:endParaRPr lang="es-ES" sz="1600"/>
          </a:p>
          <a:p>
            <a:r>
              <a:rPr lang="es-ES" sz="1600" smtClean="0"/>
              <a:t>Multiwire Proportional Chambers</a:t>
            </a:r>
          </a:p>
          <a:p>
            <a:endParaRPr lang="es-ES" sz="1600"/>
          </a:p>
          <a:p>
            <a:r>
              <a:rPr lang="es-ES" sz="1600" smtClean="0"/>
              <a:t>Modular design + AI methods</a:t>
            </a:r>
            <a:endParaRPr lang="en-GB" sz="1600" dirty="0"/>
          </a:p>
        </p:txBody>
      </p:sp>
      <p:sp>
        <p:nvSpPr>
          <p:cNvPr id="27" name="CuadroTexto 26"/>
          <p:cNvSpPr txBox="1"/>
          <p:nvPr/>
        </p:nvSpPr>
        <p:spPr>
          <a:xfrm>
            <a:off x="423575" y="1414644"/>
            <a:ext cx="3959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smtClean="0">
                <a:solidFill>
                  <a:srgbClr val="FF0000"/>
                </a:solidFill>
              </a:rPr>
              <a:t>Muon Systems S.L. 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147798" y="4536214"/>
            <a:ext cx="850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rgbClr val="7030A0"/>
                </a:solidFill>
              </a:rPr>
              <a:t>Detection of hidden cavities undergound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4854816" y="5119120"/>
            <a:ext cx="187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smtClean="0">
                <a:solidFill>
                  <a:srgbClr val="FF0000"/>
                </a:solidFill>
              </a:rPr>
              <a:t>Decision Sciences</a:t>
            </a:r>
            <a:endParaRPr lang="en-GB" sz="1600" dirty="0">
              <a:solidFill>
                <a:srgbClr val="FF0000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5240" y="3543300"/>
            <a:ext cx="4642578" cy="2901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Imagen 22" descr="Banca de madera&#10;&#10;Descripción generada automáticamente con confianza media">
            <a:extLst>
              <a:ext uri="{FF2B5EF4-FFF2-40B4-BE49-F238E27FC236}">
                <a16:creationId xmlns:a16="http://schemas.microsoft.com/office/drawing/2014/main" id="{ACADB3D9-4633-E123-827C-BA4AE49BA9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8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451" y="2914715"/>
            <a:ext cx="3858939" cy="18517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DCD1EAC0-F052-F624-C9D3-921623CF5DB1}"/>
              </a:ext>
            </a:extLst>
          </p:cNvPr>
          <p:cNvSpPr txBox="1"/>
          <p:nvPr/>
        </p:nvSpPr>
        <p:spPr>
          <a:xfrm>
            <a:off x="5097379" y="4738452"/>
            <a:ext cx="4322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Muon </a:t>
            </a: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Cargo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3m x 3m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 </a:t>
            </a:r>
            <a:r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scanner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8" descr="Muon Systems - Products, Competitors, Financials, Employees, Headquarters  Locati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502" y="2908137"/>
            <a:ext cx="1881281" cy="7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030911" y="5457674"/>
            <a:ext cx="2160000" cy="8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Imagen 33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B9D7FD9-951A-3404-A46F-8D6D470522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451" y="731520"/>
            <a:ext cx="3875497" cy="2183195"/>
          </a:xfrm>
          <a:prstGeom prst="rect">
            <a:avLst/>
          </a:prstGeom>
        </p:spPr>
      </p:pic>
      <p:sp>
        <p:nvSpPr>
          <p:cNvPr id="15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63824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214687" y="77760"/>
            <a:ext cx="8328534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b="0" i="0" u="none" strike="noStrike" baseline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Application to</a:t>
            </a:r>
            <a:r>
              <a:rPr lang="en-US" sz="3200" b="0" i="0" u="none" strike="noStrike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the nuclear industry</a:t>
            </a:r>
            <a:endParaRPr lang="en-US" sz="3200" b="0" i="0" u="none" strike="noStrike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628938" y="1148245"/>
            <a:ext cx="44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rgbClr val="7030A0"/>
                </a:solidFill>
              </a:rPr>
              <a:t>Nuclear waste characterization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014177" y="2012473"/>
            <a:ext cx="39597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smtClean="0"/>
              <a:t>UK nuclear decommissioning authority</a:t>
            </a:r>
          </a:p>
          <a:p>
            <a:endParaRPr lang="es-ES" sz="1600"/>
          </a:p>
          <a:p>
            <a:r>
              <a:rPr lang="es-ES" sz="1600" smtClean="0"/>
              <a:t>Scintillator detectors</a:t>
            </a:r>
          </a:p>
          <a:p>
            <a:endParaRPr lang="es-ES" sz="1600"/>
          </a:p>
        </p:txBody>
      </p:sp>
      <p:sp>
        <p:nvSpPr>
          <p:cNvPr id="27" name="CuadroTexto 26"/>
          <p:cNvSpPr txBox="1"/>
          <p:nvPr/>
        </p:nvSpPr>
        <p:spPr>
          <a:xfrm>
            <a:off x="5409831" y="1595748"/>
            <a:ext cx="3959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smtClean="0">
                <a:solidFill>
                  <a:srgbClr val="FF0000"/>
                </a:solidFill>
              </a:rPr>
              <a:t>Linkeos Technologies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136537" y="5305804"/>
            <a:ext cx="304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rgbClr val="7030A0"/>
                </a:solidFill>
              </a:rPr>
              <a:t>Fuel cask monitoring</a:t>
            </a:r>
            <a:endParaRPr lang="en-GB" dirty="0">
              <a:solidFill>
                <a:srgbClr val="7030A0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8295" y="838314"/>
            <a:ext cx="3568919" cy="2676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90077" y="3230145"/>
            <a:ext cx="4059719" cy="167687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CuadroTexto 27"/>
          <p:cNvSpPr txBox="1"/>
          <p:nvPr/>
        </p:nvSpPr>
        <p:spPr>
          <a:xfrm>
            <a:off x="5014177" y="3215168"/>
            <a:ext cx="3376800" cy="346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800000"/>
                </a:solidFill>
                <a:latin typeface="Liberation Sans" pitchFamily="18"/>
                <a:ea typeface="DejaVu Sans" pitchFamily="2"/>
                <a:cs typeface="FreeSans" pitchFamily="2"/>
              </a:rPr>
              <a:t>https://doi.org/10.1098/rsta.2018.0048</a:t>
            </a:r>
          </a:p>
        </p:txBody>
      </p:sp>
      <p:sp>
        <p:nvSpPr>
          <p:cNvPr id="33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7668000" y="7350120"/>
            <a:ext cx="2348280" cy="521280"/>
          </a:xfrm>
        </p:spPr>
        <p:txBody>
          <a:bodyPr/>
          <a:lstStyle/>
          <a:p>
            <a:pPr lvl="0"/>
            <a:fld id="{8E035495-978A-4091-A09A-E86168FF103F}" type="slidenum">
              <a:t>16</a:t>
            </a:fld>
            <a:endParaRPr lang="en-U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857711" y="3972104"/>
            <a:ext cx="2259090" cy="270125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CuadroTexto 34"/>
          <p:cNvSpPr txBox="1"/>
          <p:nvPr/>
        </p:nvSpPr>
        <p:spPr>
          <a:xfrm>
            <a:off x="181285" y="5928949"/>
            <a:ext cx="3291839" cy="346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800000"/>
                </a:solidFill>
                <a:latin typeface="Liberation Sans" pitchFamily="18"/>
                <a:ea typeface="DejaVu Sans" pitchFamily="2"/>
                <a:cs typeface="FreeSans" pitchFamily="2"/>
              </a:rPr>
              <a:t>https://doi.org/10.1098/rsta.2018.0052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324291" y="4056998"/>
            <a:ext cx="2432257" cy="251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7105121" y="2411684"/>
            <a:ext cx="2011680" cy="6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2881764" y="5160837"/>
            <a:ext cx="1341364" cy="61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Marcador de número de diapositiva 1"/>
          <p:cNvSpPr txBox="1">
            <a:spLocks/>
          </p:cNvSpPr>
          <p:nvPr/>
        </p:nvSpPr>
        <p:spPr>
          <a:xfrm>
            <a:off x="8863824" y="6661866"/>
            <a:ext cx="636840" cy="50507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defPPr>
              <a:defRPr lang="es-ES"/>
            </a:defPPr>
            <a:lvl1pPr marL="0" marR="0" lvl="0" indent="0" algn="l" defTabSz="914400" rtl="0" eaLnBrk="1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200" b="0" i="0" u="none" strike="noStrike" kern="1200" baseline="0">
                <a:solidFill>
                  <a:srgbClr val="FFFFFF"/>
                </a:solidFill>
                <a:latin typeface="Times New Roman" pitchFamily="18"/>
                <a:ea typeface="msmincho" pitchFamily="2"/>
                <a:cs typeface="msmincho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mtClean="0"/>
              <a:t>16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956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70338" y="77760"/>
            <a:ext cx="8009792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Application to</a:t>
            </a:r>
            <a:r>
              <a:rPr lang="en-US" sz="3200" b="0" i="0" u="none" strike="noStrike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industry: </a:t>
            </a:r>
            <a:r>
              <a:rPr lang="en-U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furnace integrity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37014" y="1694660"/>
            <a:ext cx="888354" cy="4846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CuadroTexto 14"/>
          <p:cNvSpPr txBox="1"/>
          <p:nvPr/>
        </p:nvSpPr>
        <p:spPr>
          <a:xfrm>
            <a:off x="131882" y="801802"/>
            <a:ext cx="8950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Inspection of the degradation of the crucible of an arc voltaic furnace for melting silicon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competing effects due to chemical reactions: wear but also new solid material attached to the walls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particularly important at the bottom of the crucible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262" y="2716817"/>
            <a:ext cx="2921244" cy="3894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0" y="2716816"/>
            <a:ext cx="2921244" cy="3894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18" y="2716816"/>
            <a:ext cx="2927837" cy="39037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CuadroTexto 17"/>
          <p:cNvSpPr txBox="1"/>
          <p:nvPr/>
        </p:nvSpPr>
        <p:spPr>
          <a:xfrm>
            <a:off x="342900" y="2259623"/>
            <a:ext cx="236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rgbClr val="FF0000"/>
                </a:solidFill>
              </a:rPr>
              <a:t>Almost perfect crucible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3748453" y="2244968"/>
            <a:ext cx="150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rgbClr val="FF0000"/>
                </a:solidFill>
              </a:rPr>
              <a:t>Used crucible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6523891" y="2239108"/>
            <a:ext cx="236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rgbClr val="FF0000"/>
                </a:solidFill>
              </a:rPr>
              <a:t>Detail of the bottom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17</a:t>
            </a:r>
            <a:endParaRPr lang="en-US"/>
          </a:p>
        </p:txBody>
      </p:sp>
      <p:pic>
        <p:nvPicPr>
          <p:cNvPr id="12" name="Picture 8" descr="Muon Systems - Products, Competitors, Financials, Employees, Headquarters  Location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427" y="1584222"/>
            <a:ext cx="1881281" cy="7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53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70338" y="77760"/>
            <a:ext cx="8009792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b="0" i="0" u="none" strike="noStrike" baseline="0" err="1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Muography</a:t>
            </a:r>
            <a:r>
              <a:rPr lang="en-US" sz="3200" b="0" i="0" u="none" strike="noStrike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in the industry: </a:t>
            </a:r>
            <a:r>
              <a:rPr lang="en-U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furnace integrity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pic>
        <p:nvPicPr>
          <p:cNvPr id="3" name="Imagen 2" descr="Pantalla de jueg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134A3ABA-BAB5-C945-FD20-01E03F591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945" y="3015763"/>
            <a:ext cx="5915295" cy="33322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1943"/>
            <a:ext cx="3151945" cy="3615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CuadroTexto 14"/>
          <p:cNvSpPr txBox="1"/>
          <p:nvPr/>
        </p:nvSpPr>
        <p:spPr>
          <a:xfrm>
            <a:off x="131879" y="888029"/>
            <a:ext cx="8950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accumulation of material can be clearly seen in the images specially in the walls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Tomography analysis reveals also the large accumulation at the bottom of the furnace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Length of the data taking: 24 hours (for vertical configuration)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Measurements done in the lab (shown here) and also on site (anaysis is in progress)</a:t>
            </a:r>
          </a:p>
        </p:txBody>
      </p:sp>
      <p:sp>
        <p:nvSpPr>
          <p:cNvPr id="16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18</a:t>
            </a:r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037014" y="1694660"/>
            <a:ext cx="888354" cy="4846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/>
          <p:cNvSpPr txBox="1"/>
          <p:nvPr/>
        </p:nvSpPr>
        <p:spPr>
          <a:xfrm>
            <a:off x="4123589" y="2549769"/>
            <a:ext cx="465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3D reconstruction of damaged furnace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1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58361" y="1450731"/>
            <a:ext cx="78954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smtClean="0"/>
              <a:t>How does it work?: Detectors</a:t>
            </a:r>
            <a:endParaRPr lang="en-US" sz="4400"/>
          </a:p>
        </p:txBody>
      </p:sp>
      <p:sp>
        <p:nvSpPr>
          <p:cNvPr id="3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63824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63824" y="6648160"/>
            <a:ext cx="636840" cy="505079"/>
          </a:xfrm>
        </p:spPr>
        <p:txBody>
          <a:bodyPr/>
          <a:lstStyle/>
          <a:p>
            <a:pPr lvl="0"/>
            <a:fld id="{2B70FAE0-190B-418B-BA0E-CC912B6D6885}" type="slidenum">
              <a:rPr/>
              <a:t>2</a:t>
            </a:fld>
            <a:endParaRPr lang="en-US"/>
          </a:p>
        </p:txBody>
      </p:sp>
      <p:sp>
        <p:nvSpPr>
          <p:cNvPr id="2" name="Forma libre 1"/>
          <p:cNvSpPr/>
          <p:nvPr/>
        </p:nvSpPr>
        <p:spPr>
          <a:xfrm>
            <a:off x="-52560" y="77760"/>
            <a:ext cx="7955280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s-E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Outline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074987" y="888020"/>
            <a:ext cx="51962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s-ES" b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Muon tomography: concept and principles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s-ES" b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classic (and not so classic) applications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s-ES" b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does it work?: Muon detectors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s-ES" b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does it work?: Muon imaging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s-ES" b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Going beyond: Artificial Intelligence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s-ES" b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 exercise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55030" y="6661866"/>
            <a:ext cx="636840" cy="505079"/>
          </a:xfrm>
        </p:spPr>
        <p:txBody>
          <a:bodyPr/>
          <a:lstStyle/>
          <a:p>
            <a:pPr lvl="0"/>
            <a:fld id="{B1410E88-7A2B-4DC0-A176-6A12F6EC6A4C}" type="slidenum">
              <a:rPr/>
              <a:t>20</a:t>
            </a:fld>
            <a:endParaRPr lang="en-US"/>
          </a:p>
        </p:txBody>
      </p:sp>
      <p:sp>
        <p:nvSpPr>
          <p:cNvPr id="2" name="Forma libre 1"/>
          <p:cNvSpPr/>
          <p:nvPr/>
        </p:nvSpPr>
        <p:spPr>
          <a:xfrm>
            <a:off x="175424" y="77760"/>
            <a:ext cx="7509053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b="0" i="0" u="none" strike="noStrike" baseline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Detectors for Muon Tomography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31880" y="694599"/>
            <a:ext cx="9012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Muon detectors in muography need to match several requirements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related to the quality of the technique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granularity to provide good spatial resolution for the muon hits and trajectory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angular resolution (different planes have to be far enough so direction is precisely estimated)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related to the applicability of the technique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acceptance to not extend too much the exposure times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Capacity to work in harsh environments (high temperature, dust, gases, rain …)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 effectiveness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of the applications nowadays use one of the following techniques</a:t>
            </a:r>
          </a:p>
        </p:txBody>
      </p:sp>
      <p:sp>
        <p:nvSpPr>
          <p:cNvPr id="3" name="Rectángulo redondeado 2"/>
          <p:cNvSpPr/>
          <p:nvPr/>
        </p:nvSpPr>
        <p:spPr>
          <a:xfrm>
            <a:off x="254979" y="4308231"/>
            <a:ext cx="2734407" cy="22508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smtClean="0">
                <a:solidFill>
                  <a:schemeClr val="tx1"/>
                </a:solidFill>
              </a:rPr>
              <a:t>Scintillator detectors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3238502" y="4319959"/>
            <a:ext cx="2734407" cy="22508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smtClean="0">
                <a:solidFill>
                  <a:schemeClr val="tx1"/>
                </a:solidFill>
              </a:rPr>
              <a:t>Emulsion detectors</a:t>
            </a:r>
          </a:p>
          <a:p>
            <a:pPr algn="ctr"/>
            <a:r>
              <a:rPr lang="es-ES" smtClean="0">
                <a:solidFill>
                  <a:schemeClr val="tx1"/>
                </a:solidFill>
              </a:rPr>
              <a:t>(only for a few applications, not covered here)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6219092" y="4319959"/>
            <a:ext cx="2734407" cy="22508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smtClean="0">
                <a:solidFill>
                  <a:schemeClr val="tx1"/>
                </a:solidFill>
              </a:rPr>
              <a:t>Gas detectors</a:t>
            </a: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34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175424" y="77760"/>
            <a:ext cx="7509053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b="0" i="0" u="none" strike="noStrike" baseline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Scintillator detectors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31880" y="694599"/>
            <a:ext cx="9012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Charge particles, including muons, produce light when crossing a scintillator material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light is collected by a photomultiplier (a classic one or more recently a SiPM)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different kinds of scintillators and they can be arranged in variety of shapes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particularly interesting case for muon tomography is scintillator fibers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fibers can be arranged in grids and provide good resolution in both X and Y coordinates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600" smtClean="0">
              <a:solidFill>
                <a:srgbClr val="1603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/>
          <p:nvPr/>
        </p:nvPicPr>
        <p:blipFill>
          <a:blip r:embed="rId3"/>
          <a:stretch/>
        </p:blipFill>
        <p:spPr>
          <a:xfrm>
            <a:off x="923192" y="4123598"/>
            <a:ext cx="3371954" cy="2296316"/>
          </a:xfrm>
          <a:prstGeom prst="rect">
            <a:avLst/>
          </a:prstGeom>
          <a:ln w="0">
            <a:noFill/>
          </a:ln>
        </p:spPr>
      </p:pic>
      <p:pic>
        <p:nvPicPr>
          <p:cNvPr id="5" name="Imagen 4"/>
          <p:cNvPicPr/>
          <p:nvPr/>
        </p:nvPicPr>
        <p:blipFill>
          <a:blip r:embed="rId4"/>
          <a:stretch/>
        </p:blipFill>
        <p:spPr>
          <a:xfrm>
            <a:off x="975527" y="2586670"/>
            <a:ext cx="3381120" cy="1352160"/>
          </a:xfrm>
          <a:prstGeom prst="rect">
            <a:avLst/>
          </a:prstGeom>
          <a:ln w="0">
            <a:noFill/>
          </a:ln>
        </p:spPr>
      </p:pic>
      <p:pic>
        <p:nvPicPr>
          <p:cNvPr id="6" name="Imagen 5"/>
          <p:cNvPicPr/>
          <p:nvPr/>
        </p:nvPicPr>
        <p:blipFill>
          <a:blip r:embed="rId5"/>
          <a:stretch/>
        </p:blipFill>
        <p:spPr>
          <a:xfrm>
            <a:off x="4791909" y="2713430"/>
            <a:ext cx="3754214" cy="3687369"/>
          </a:xfrm>
          <a:prstGeom prst="rect">
            <a:avLst/>
          </a:prstGeom>
          <a:ln w="0">
            <a:noFill/>
          </a:ln>
        </p:spPr>
      </p:pic>
      <p:sp>
        <p:nvSpPr>
          <p:cNvPr id="7" name="CuadroTexto 6"/>
          <p:cNvSpPr txBox="1"/>
          <p:nvPr/>
        </p:nvSpPr>
        <p:spPr>
          <a:xfrm>
            <a:off x="0" y="6413178"/>
            <a:ext cx="2873520" cy="525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ES" sz="1000" b="0" strike="noStrike" spc="-1">
                <a:latin typeface="Arial"/>
                <a:hlinkClick r:id="rId6"/>
              </a:rPr>
              <a:t>https://doi.org/10.1080/00295450.2018.1522885</a:t>
            </a:r>
            <a:endParaRPr lang="es-ES" sz="1000" b="0" strike="noStrike" spc="-1">
              <a:latin typeface="Arial"/>
            </a:endParaRPr>
          </a:p>
          <a:p>
            <a:endParaRPr lang="es-ES" sz="1000" b="0" strike="noStrike" spc="-1">
              <a:latin typeface="Arial"/>
            </a:endParaRPr>
          </a:p>
        </p:txBody>
      </p:sp>
      <p:sp>
        <p:nvSpPr>
          <p:cNvPr id="8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55030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0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175424" y="77760"/>
            <a:ext cx="7509053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b="0" i="0" u="none" strike="noStrike" baseline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Multiwire</a:t>
            </a:r>
            <a:r>
              <a:rPr lang="en-US" sz="3200" b="0" i="0" u="none" strike="noStrike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proportional chambers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31880" y="773727"/>
            <a:ext cx="9012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Ions generated by the muon in the gas drift towards the field lines (electrons to wires, ions to planes)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detectors only measure one coordinate so usually planes are stacked with a 90º rotation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4" y="1754252"/>
            <a:ext cx="8449412" cy="3188810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131880" y="5120782"/>
            <a:ext cx="9012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muon only produces charge in one wire the resolution is given by the spacing between wires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more tan one wire is activated -&gt; better resolution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600" smtClean="0">
              <a:solidFill>
                <a:srgbClr val="1603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658" y="5520680"/>
            <a:ext cx="2106178" cy="882975"/>
          </a:xfrm>
          <a:prstGeom prst="rect">
            <a:avLst/>
          </a:prstGeom>
        </p:spPr>
      </p:pic>
      <p:sp>
        <p:nvSpPr>
          <p:cNvPr id="7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55030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7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00" y="1973145"/>
            <a:ext cx="2999853" cy="2249889"/>
          </a:xfrm>
          <a:prstGeom prst="rect">
            <a:avLst/>
          </a:prstGeom>
        </p:spPr>
      </p:pic>
      <p:sp>
        <p:nvSpPr>
          <p:cNvPr id="29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907782" y="6661866"/>
            <a:ext cx="636840" cy="505079"/>
          </a:xfrm>
        </p:spPr>
        <p:txBody>
          <a:bodyPr/>
          <a:lstStyle/>
          <a:p>
            <a:pPr lvl="0"/>
            <a:fld id="{B1410E88-7A2B-4DC0-A176-6A12F6EC6A4C}" type="slidenum">
              <a:rPr/>
              <a:t>23</a:t>
            </a:fld>
            <a:endParaRPr lang="en-US"/>
          </a:p>
        </p:txBody>
      </p:sp>
      <p:sp>
        <p:nvSpPr>
          <p:cNvPr id="2" name="Forma libre 1"/>
          <p:cNvSpPr/>
          <p:nvPr/>
        </p:nvSpPr>
        <p:spPr>
          <a:xfrm>
            <a:off x="175424" y="77760"/>
            <a:ext cx="7509053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b="0" i="0" u="none" strike="noStrike" baseline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Multiwire</a:t>
            </a:r>
            <a:r>
              <a:rPr lang="en-US" sz="3200" b="0" i="0" u="none" strike="noStrike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proportional chambers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31880" y="694599"/>
            <a:ext cx="9012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based on Multi-Wire Proportional Chambers with custom ASICs and readouts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Detectors have great efficiency (95% per layer) and great stability (intelligent gas management system)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layer is instrumented on both sides with orthogonal wires to measure X and Y</a:t>
            </a:r>
            <a:endParaRPr lang="es-ES" sz="1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192" y="2008314"/>
            <a:ext cx="2644242" cy="221472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6E72C1A-3324-48AB-AE5A-9962A49889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593" y="1858850"/>
            <a:ext cx="2594233" cy="477275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32576" y="4235943"/>
            <a:ext cx="1532613" cy="325871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42529" y="5096938"/>
            <a:ext cx="2750831" cy="154734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525717" y="4223034"/>
            <a:ext cx="173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Muon detectors</a:t>
            </a:r>
            <a:endParaRPr lang="en-US"/>
          </a:p>
        </p:txBody>
      </p:sp>
      <p:sp>
        <p:nvSpPr>
          <p:cNvPr id="12" name="CuadroTexto 11"/>
          <p:cNvSpPr txBox="1"/>
          <p:nvPr/>
        </p:nvSpPr>
        <p:spPr>
          <a:xfrm>
            <a:off x="6755422" y="4225968"/>
            <a:ext cx="173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Readout ASICs</a:t>
            </a:r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2989384" y="4721272"/>
            <a:ext cx="314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Concentration card (per layer)</a:t>
            </a:r>
            <a:endParaRPr lang="en-US"/>
          </a:p>
        </p:txBody>
      </p:sp>
      <p:sp>
        <p:nvSpPr>
          <p:cNvPr id="14" name="CuadroTexto 13"/>
          <p:cNvSpPr txBox="1"/>
          <p:nvPr/>
        </p:nvSpPr>
        <p:spPr>
          <a:xfrm>
            <a:off x="6544410" y="4715413"/>
            <a:ext cx="314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Master (Trigger + DAQ)</a:t>
            </a:r>
            <a:endParaRPr lang="en-US"/>
          </a:p>
        </p:txBody>
      </p:sp>
      <p:pic>
        <p:nvPicPr>
          <p:cNvPr id="15" name="Picture 8" descr="Muon Systems - Products, Competitors, Financials, Employees, Headquarters  Locati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784" y="3694354"/>
            <a:ext cx="1420998" cy="53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77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63826" y="6661866"/>
            <a:ext cx="636840" cy="505079"/>
          </a:xfrm>
        </p:spPr>
        <p:txBody>
          <a:bodyPr/>
          <a:lstStyle/>
          <a:p>
            <a:pPr lvl="0"/>
            <a:fld id="{B1410E88-7A2B-4DC0-A176-6A12F6EC6A4C}" type="slidenum">
              <a:rPr/>
              <a:t>24</a:t>
            </a:fld>
            <a:endParaRPr lang="en-US"/>
          </a:p>
        </p:txBody>
      </p:sp>
      <p:sp>
        <p:nvSpPr>
          <p:cNvPr id="2" name="Forma libre 1"/>
          <p:cNvSpPr/>
          <p:nvPr/>
        </p:nvSpPr>
        <p:spPr>
          <a:xfrm>
            <a:off x="-9208" y="77760"/>
            <a:ext cx="7878330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b="0" i="0" u="none" strike="noStrike" baseline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Multiwire</a:t>
            </a:r>
            <a:r>
              <a:rPr lang="en-US" sz="3200" b="0" i="0" u="none" strike="noStrike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proportional chambers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31880" y="694599"/>
            <a:ext cx="8742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Protective cover and compact and hermetic control capsule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Gas and cable connections completely isolated using specific cable isolation standards (Weipu)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Capability to operate in environments with rainfalls, gases, dust, etc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8" t="277" r="14820" b="-277"/>
          <a:stretch/>
        </p:blipFill>
        <p:spPr>
          <a:xfrm>
            <a:off x="360482" y="2142490"/>
            <a:ext cx="3956540" cy="3598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5" r="20597"/>
          <a:stretch/>
        </p:blipFill>
        <p:spPr>
          <a:xfrm>
            <a:off x="4703882" y="2142490"/>
            <a:ext cx="4149970" cy="3598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1459524" y="6084277"/>
            <a:ext cx="2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Adjustable inclination</a:t>
            </a:r>
            <a:endParaRPr lang="en-US"/>
          </a:p>
        </p:txBody>
      </p:sp>
      <p:sp>
        <p:nvSpPr>
          <p:cNvPr id="24" name="CuadroTexto 23"/>
          <p:cNvSpPr txBox="1"/>
          <p:nvPr/>
        </p:nvSpPr>
        <p:spPr>
          <a:xfrm>
            <a:off x="6778867" y="6084277"/>
            <a:ext cx="159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Control system</a:t>
            </a:r>
            <a:endParaRPr lang="en-US"/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2919046" y="4686300"/>
            <a:ext cx="369277" cy="13979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/>
          <p:cNvCxnSpPr/>
          <p:nvPr/>
        </p:nvCxnSpPr>
        <p:spPr>
          <a:xfrm flipV="1">
            <a:off x="7684477" y="4686300"/>
            <a:ext cx="369277" cy="13979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8" descr="Muon Systems - Products, Competitors, Financials, Employees, Headquarters  Locati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719" y="1420418"/>
            <a:ext cx="1881281" cy="7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66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63824" y="6661866"/>
            <a:ext cx="636840" cy="505079"/>
          </a:xfrm>
        </p:spPr>
        <p:txBody>
          <a:bodyPr/>
          <a:lstStyle/>
          <a:p>
            <a:pPr lvl="0"/>
            <a:fld id="{B1410E88-7A2B-4DC0-A176-6A12F6EC6A4C}" type="slidenum">
              <a:rPr/>
              <a:t>25</a:t>
            </a:fld>
            <a:endParaRPr lang="en-US"/>
          </a:p>
        </p:txBody>
      </p:sp>
      <p:pic>
        <p:nvPicPr>
          <p:cNvPr id="46" name="Picture 8" descr="Muon Systems - Products, Competitors, Financials, Employees, Headquarters  Locati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806" y="6036380"/>
            <a:ext cx="1881281" cy="7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46" t="29544" r="22031"/>
          <a:stretch/>
        </p:blipFill>
        <p:spPr>
          <a:xfrm>
            <a:off x="2123081" y="1154916"/>
            <a:ext cx="5053559" cy="4881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uadroTexto 7"/>
          <p:cNvSpPr txBox="1"/>
          <p:nvPr/>
        </p:nvSpPr>
        <p:spPr>
          <a:xfrm>
            <a:off x="7478423" y="2672862"/>
            <a:ext cx="157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High voltage</a:t>
            </a:r>
            <a:endParaRPr lang="en-US"/>
          </a:p>
        </p:txBody>
      </p:sp>
      <p:sp>
        <p:nvSpPr>
          <p:cNvPr id="16" name="CuadroTexto 15"/>
          <p:cNvSpPr txBox="1"/>
          <p:nvPr/>
        </p:nvSpPr>
        <p:spPr>
          <a:xfrm>
            <a:off x="7446188" y="4214446"/>
            <a:ext cx="157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Control PC</a:t>
            </a:r>
          </a:p>
          <a:p>
            <a:r>
              <a:rPr lang="es-ES" smtClean="0"/>
              <a:t>(Wifi + HD)</a:t>
            </a:r>
            <a:endParaRPr lang="en-US"/>
          </a:p>
        </p:txBody>
      </p:sp>
      <p:sp>
        <p:nvSpPr>
          <p:cNvPr id="20" name="CuadroTexto 19"/>
          <p:cNvSpPr txBox="1"/>
          <p:nvPr/>
        </p:nvSpPr>
        <p:spPr>
          <a:xfrm>
            <a:off x="218919" y="1691058"/>
            <a:ext cx="1577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Power distribution system</a:t>
            </a:r>
            <a:endParaRPr lang="en-US"/>
          </a:p>
        </p:txBody>
      </p:sp>
      <p:sp>
        <p:nvSpPr>
          <p:cNvPr id="26" name="CuadroTexto 25"/>
          <p:cNvSpPr txBox="1"/>
          <p:nvPr/>
        </p:nvSpPr>
        <p:spPr>
          <a:xfrm>
            <a:off x="200446" y="2689478"/>
            <a:ext cx="157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Electrovalve control system</a:t>
            </a:r>
            <a:endParaRPr lang="en-US"/>
          </a:p>
        </p:txBody>
      </p:sp>
      <p:cxnSp>
        <p:nvCxnSpPr>
          <p:cNvPr id="27" name="Conector recto de flecha 26"/>
          <p:cNvCxnSpPr>
            <a:stCxn id="26" idx="3"/>
          </p:cNvCxnSpPr>
          <p:nvPr/>
        </p:nvCxnSpPr>
        <p:spPr>
          <a:xfrm flipV="1">
            <a:off x="1778093" y="3012643"/>
            <a:ext cx="1730038" cy="1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172033" y="3719152"/>
            <a:ext cx="157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Electrovalve</a:t>
            </a:r>
            <a:endParaRPr lang="en-US"/>
          </a:p>
        </p:txBody>
      </p:sp>
      <p:sp>
        <p:nvSpPr>
          <p:cNvPr id="34" name="CuadroTexto 33"/>
          <p:cNvSpPr txBox="1"/>
          <p:nvPr/>
        </p:nvSpPr>
        <p:spPr>
          <a:xfrm>
            <a:off x="201343" y="4416676"/>
            <a:ext cx="157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Trigger + DAQ (Master)</a:t>
            </a:r>
            <a:endParaRPr lang="en-US"/>
          </a:p>
        </p:txBody>
      </p:sp>
      <p:sp>
        <p:nvSpPr>
          <p:cNvPr id="18" name="Forma libre 17"/>
          <p:cNvSpPr/>
          <p:nvPr/>
        </p:nvSpPr>
        <p:spPr>
          <a:xfrm>
            <a:off x="-9208" y="77760"/>
            <a:ext cx="7878330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b="0" i="0" u="none" strike="noStrike" baseline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Multiwire proportional chambers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cxnSp>
        <p:nvCxnSpPr>
          <p:cNvPr id="23" name="Conector recto de flecha 22"/>
          <p:cNvCxnSpPr/>
          <p:nvPr/>
        </p:nvCxnSpPr>
        <p:spPr>
          <a:xfrm flipV="1">
            <a:off x="1745852" y="2171511"/>
            <a:ext cx="1730038" cy="1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V="1">
            <a:off x="1772231" y="3903597"/>
            <a:ext cx="1730038" cy="1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V="1">
            <a:off x="1766369" y="4645082"/>
            <a:ext cx="1730038" cy="1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 flipH="1">
            <a:off x="5213839" y="2857528"/>
            <a:ext cx="2127738" cy="0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16" idx="1"/>
          </p:cNvCxnSpPr>
          <p:nvPr/>
        </p:nvCxnSpPr>
        <p:spPr>
          <a:xfrm flipH="1">
            <a:off x="5366239" y="4537612"/>
            <a:ext cx="2079949" cy="19760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01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98416" y="1565028"/>
            <a:ext cx="79356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smtClean="0"/>
              <a:t>How does it work?</a:t>
            </a:r>
          </a:p>
          <a:p>
            <a:pPr algn="ctr"/>
            <a:r>
              <a:rPr lang="es-ES" sz="4400" smtClean="0"/>
              <a:t>Muon Imaging</a:t>
            </a:r>
            <a:endParaRPr lang="en-US" sz="4400"/>
          </a:p>
        </p:txBody>
      </p:sp>
      <p:sp>
        <p:nvSpPr>
          <p:cNvPr id="3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63824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26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4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70338" y="77760"/>
            <a:ext cx="8009792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b="0" i="0" u="none" strike="noStrike" baseline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The inverse problem in muon tomography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05507" y="931989"/>
            <a:ext cx="9082452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Tomography reconstruction belongs to a problem category known as </a:t>
            </a:r>
            <a:r>
              <a:rPr lang="es-ES" sz="160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“inverse problem”</a:t>
            </a:r>
          </a:p>
        </p:txBody>
      </p:sp>
      <p:sp>
        <p:nvSpPr>
          <p:cNvPr id="18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27</a:t>
            </a:r>
            <a:endParaRPr lang="en-US"/>
          </a:p>
        </p:txBody>
      </p:sp>
      <p:sp>
        <p:nvSpPr>
          <p:cNvPr id="12" name="Forma libre 11"/>
          <p:cNvSpPr/>
          <p:nvPr/>
        </p:nvSpPr>
        <p:spPr>
          <a:xfrm>
            <a:off x="3449649" y="1751759"/>
            <a:ext cx="2286000" cy="19202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66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ejaVu Sans" pitchFamily="2"/>
                <a:cs typeface="FreeSans" pitchFamily="2"/>
              </a:rPr>
              <a:t>Physical process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ejaVu Sans" pitchFamily="2"/>
                <a:cs typeface="FreeSans" pitchFamily="2"/>
              </a:rPr>
              <a:t>“f(x,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34"/>
                <a:ea typeface="Liberation Sans" pitchFamily="34"/>
                <a:cs typeface="Liberation Sans" pitchFamily="34"/>
              </a:rPr>
              <a:t>λ</a:t>
            </a:r>
            <a:r>
              <a:rPr lang="en-US" sz="1800" b="0" i="0" u="none" strike="noStrike" kern="1200" cap="none" baseline="-33000">
                <a:ln>
                  <a:noFill/>
                </a:ln>
                <a:latin typeface="Liberation Sans" pitchFamily="34"/>
                <a:ea typeface="Liberation Sans" pitchFamily="34"/>
                <a:cs typeface="Liberation Sans" pitchFamily="34"/>
              </a:rPr>
              <a:t>i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Liberation Sans" pitchFamily="34"/>
                <a:cs typeface="Liberation Sans" pitchFamily="34"/>
              </a:rPr>
              <a:t>)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ejaVu Sans" pitchFamily="2"/>
                <a:cs typeface="FreeSans" pitchFamily="2"/>
              </a:rPr>
              <a:t>”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Free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solidFill>
                  <a:srgbClr val="0000CC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The λi </a:t>
            </a:r>
            <a:r>
              <a:rPr lang="en-US" sz="1500" b="0" i="0" u="none" strike="noStrike" kern="1200" cap="none" smtClean="0">
                <a:ln>
                  <a:noFill/>
                </a:ln>
                <a:solidFill>
                  <a:srgbClr val="0000CC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represent the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 smtClean="0">
                <a:ln>
                  <a:noFill/>
                </a:ln>
                <a:solidFill>
                  <a:srgbClr val="0000CC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Geometry  and densities</a:t>
            </a:r>
            <a:endParaRPr lang="en-US" sz="1500" b="0" i="0" u="none" strike="noStrike" kern="1200" cap="none">
              <a:ln>
                <a:noFill/>
              </a:ln>
              <a:solidFill>
                <a:srgbClr val="0000CC"/>
              </a:solidFill>
              <a:latin typeface="Liberation Sans" pitchFamily="34"/>
              <a:ea typeface="Liberation Sans" pitchFamily="34"/>
              <a:cs typeface="Liberation Sans" pitchFamily="34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FreeSans" pitchFamily="2"/>
            </a:endParaRPr>
          </a:p>
        </p:txBody>
      </p:sp>
      <p:sp>
        <p:nvSpPr>
          <p:cNvPr id="19" name="Forma libre 18"/>
          <p:cNvSpPr/>
          <p:nvPr/>
        </p:nvSpPr>
        <p:spPr>
          <a:xfrm>
            <a:off x="134325" y="1751759"/>
            <a:ext cx="2286000" cy="19202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99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ejaVu Sans" pitchFamily="2"/>
                <a:cs typeface="FreeSans" pitchFamily="2"/>
              </a:rPr>
              <a:t>Input Observables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Free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solidFill>
                  <a:srgbClr val="0000CC"/>
                </a:solidFill>
                <a:latin typeface="Liberation Sans" pitchFamily="18"/>
                <a:ea typeface="DejaVu Sans" pitchFamily="2"/>
                <a:cs typeface="FreeSans" pitchFamily="2"/>
              </a:rPr>
              <a:t>Position and Direction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solidFill>
                  <a:srgbClr val="0000CC"/>
                </a:solidFill>
                <a:latin typeface="Liberation Sans" pitchFamily="18"/>
                <a:ea typeface="DejaVu Sans" pitchFamily="2"/>
                <a:cs typeface="FreeSans" pitchFamily="2"/>
              </a:rPr>
              <a:t>of the tracks in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solidFill>
                  <a:srgbClr val="0000CC"/>
                </a:solidFill>
                <a:latin typeface="Liberation Sans" pitchFamily="18"/>
                <a:ea typeface="DejaVu Sans" pitchFamily="2"/>
                <a:cs typeface="FreeSans" pitchFamily="2"/>
              </a:rPr>
              <a:t> the upper detector</a:t>
            </a:r>
          </a:p>
        </p:txBody>
      </p:sp>
      <p:sp>
        <p:nvSpPr>
          <p:cNvPr id="20" name="Forma libre 19"/>
          <p:cNvSpPr/>
          <p:nvPr/>
        </p:nvSpPr>
        <p:spPr>
          <a:xfrm>
            <a:off x="6763312" y="1751759"/>
            <a:ext cx="2286000" cy="19202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3333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Free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ejaVu Sans" pitchFamily="2"/>
                <a:cs typeface="FreeSans" pitchFamily="2"/>
              </a:rPr>
              <a:t>Output observables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ejaVu Sans" pitchFamily="2"/>
                <a:cs typeface="FreeSans" pitchFamily="2"/>
              </a:rPr>
              <a:t>“y = f(x,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34"/>
                <a:ea typeface="Liberation Sans" pitchFamily="34"/>
                <a:cs typeface="Liberation Sans" pitchFamily="34"/>
              </a:rPr>
              <a:t>λ</a:t>
            </a:r>
            <a:r>
              <a:rPr lang="en-US" sz="1800" b="0" i="0" u="none" strike="noStrike" kern="1200" cap="none" baseline="-33000">
                <a:ln>
                  <a:noFill/>
                </a:ln>
                <a:latin typeface="Liberation Sans" pitchFamily="34"/>
                <a:ea typeface="Liberation Sans" pitchFamily="34"/>
                <a:cs typeface="Liberation Sans" pitchFamily="34"/>
              </a:rPr>
              <a:t>i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Liberation Sans" pitchFamily="34"/>
                <a:cs typeface="Liberation Sans" pitchFamily="34"/>
              </a:rPr>
              <a:t>)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DejaVu Sans" pitchFamily="2"/>
                <a:cs typeface="FreeSans" pitchFamily="2"/>
              </a:rPr>
              <a:t>”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Free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solidFill>
                  <a:srgbClr val="0000CC"/>
                </a:solidFill>
                <a:latin typeface="Liberation Sans" pitchFamily="18"/>
                <a:ea typeface="DejaVu Sans" pitchFamily="2"/>
                <a:cs typeface="FreeSans" pitchFamily="2"/>
              </a:rPr>
              <a:t>Position and Direction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solidFill>
                  <a:srgbClr val="0000CC"/>
                </a:solidFill>
                <a:latin typeface="Liberation Sans" pitchFamily="18"/>
                <a:ea typeface="DejaVu Sans" pitchFamily="2"/>
                <a:cs typeface="FreeSans" pitchFamily="2"/>
              </a:rPr>
              <a:t>of the tracks in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>
                <a:ln>
                  <a:noFill/>
                </a:ln>
                <a:solidFill>
                  <a:srgbClr val="0000CC"/>
                </a:solidFill>
                <a:latin typeface="Liberation Sans" pitchFamily="18"/>
                <a:ea typeface="DejaVu Sans" pitchFamily="2"/>
                <a:cs typeface="FreeSans" pitchFamily="2"/>
              </a:rPr>
              <a:t> the lower detector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FreeSans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FreeSans" pitchFamily="2"/>
            </a:endParaRPr>
          </a:p>
        </p:txBody>
      </p:sp>
      <p:sp>
        <p:nvSpPr>
          <p:cNvPr id="21" name="Conector recto 20"/>
          <p:cNvSpPr/>
          <p:nvPr/>
        </p:nvSpPr>
        <p:spPr>
          <a:xfrm>
            <a:off x="5807645" y="2666160"/>
            <a:ext cx="9144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FreeSans" pitchFamily="2"/>
            </a:endParaRPr>
          </a:p>
        </p:txBody>
      </p:sp>
      <p:sp>
        <p:nvSpPr>
          <p:cNvPr id="22" name="Conector recto 21"/>
          <p:cNvSpPr/>
          <p:nvPr/>
        </p:nvSpPr>
        <p:spPr>
          <a:xfrm>
            <a:off x="2475574" y="2666160"/>
            <a:ext cx="9144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FreeSans" pitchFamily="2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95869" y="3921857"/>
            <a:ext cx="90824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Predicting the output observables from the input and knowing the process is call </a:t>
            </a:r>
            <a:r>
              <a:rPr lang="es-ES" sz="160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“forward problem”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Knowning the output and the input and predicting which </a:t>
            </a:r>
            <a:r>
              <a:rPr lang="en-US" sz="1600" smtClean="0">
                <a:solidFill>
                  <a:srgbClr val="16035D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λi yielded that result is the </a:t>
            </a:r>
            <a:r>
              <a:rPr lang="en-US" sz="1600" smtClean="0">
                <a:solidFill>
                  <a:srgbClr val="7030A0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“inverse problem</a:t>
            </a:r>
            <a:r>
              <a:rPr lang="en-US" sz="1600" smtClean="0">
                <a:solidFill>
                  <a:srgbClr val="16035D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”</a:t>
            </a:r>
            <a:endParaRPr lang="es-ES" sz="1600" smtClean="0">
              <a:solidFill>
                <a:srgbClr val="1603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in general a much harder problem to solve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 no unique solutions can be found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problem can be further divided into deterministic or stochastic physical processes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Spoiler: in muography they are stochastic (more complicated)</a:t>
            </a:r>
          </a:p>
        </p:txBody>
      </p:sp>
    </p:spTree>
    <p:extLst>
      <p:ext uri="{BB962C8B-B14F-4D97-AF65-F5344CB8AC3E}">
        <p14:creationId xmlns:p14="http://schemas.microsoft.com/office/powerpoint/2010/main" val="64817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70338" y="77760"/>
            <a:ext cx="8009792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b="0" i="0" u="none" strike="noStrike" baseline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Transmission</a:t>
            </a:r>
            <a:r>
              <a:rPr lang="en-US" sz="3200" b="0" i="0" u="none" strike="noStrike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muon tomography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05507" y="931989"/>
            <a:ext cx="9082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transmission muography the directional flux is compared between open sky and with-target data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ratio between the two is called the transmission coefficient and it’s a function of directions</a:t>
            </a:r>
            <a:endParaRPr lang="es-ES" sz="160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907784" y="6811330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12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/>
              <p:cNvSpPr txBox="1"/>
              <p:nvPr/>
            </p:nvSpPr>
            <p:spPr>
              <a:xfrm>
                <a:off x="2932236" y="2025001"/>
                <a:ext cx="3066160" cy="713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s-ES" b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𝑀𝑢𝑜𝑛𝑠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𝑡𝑎𝑟𝑔𝑒𝑡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𝑀𝑢𝑜𝑛𝑠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𝑜𝑝𝑒𝑛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𝑠𝑘𝑦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b="0" smtClean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236" y="2025001"/>
                <a:ext cx="3066160" cy="713593"/>
              </a:xfrm>
              <a:prstGeom prst="rect">
                <a:avLst/>
              </a:prstGeom>
              <a:blipFill>
                <a:blip r:embed="rId3"/>
                <a:stretch>
                  <a:fillRect l="-2584" t="-1709" r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/>
          <p:cNvSpPr txBox="1"/>
          <p:nvPr/>
        </p:nvSpPr>
        <p:spPr>
          <a:xfrm>
            <a:off x="161195" y="2693385"/>
            <a:ext cx="9082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crital for this technique that detector conditions (efficiencies, etc) are exactly the same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 there will be deficits or excesses not related to absorbtion but something else </a:t>
            </a:r>
          </a:p>
        </p:txBody>
      </p:sp>
      <p:pic>
        <p:nvPicPr>
          <p:cNvPr id="1026" name="Picture 2" descr="https://lh7-rt.googleusercontent.com/slidesz/AGV_vUcHTyv5q4wM3Ay8K0T5lUMdw8kGOLwhKz-bWnmd_yV9Rhd0JMr_oOYBD7LDQ7hXFnjw4ZbdbT0EA5UI4nOo7Xc0_G6IOw0KazAWics5HnWqCXiJWgLKnLMXke9QsjpmyqcNqo-phJ4kxne1PKKq-eO-4Givz6U=s2048?key=EgNzvPuXBVi7fyoqekQQEpC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" y="3901226"/>
            <a:ext cx="4468433" cy="259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7-rt.googleusercontent.com/slidesz/AGV_vUej8qYu_3kdIJ-D1jtz1EQICOwYtaInsAGXPsKOzIsvGayVfK7HnEoxazDr9uurOIV28YMLcOD5Me4aiIIP8gFqU4OcurZs53iL4cd8W1CH27bMVa6Ome2rBLboffkzr5sGcWPfyACvZ-RYHDL6-KwNMV8kRq6h=s2048?key=EgNzvPuXBVi7fyoqekQQEpC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181" y="3901226"/>
            <a:ext cx="4468432" cy="259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/>
          <p:cNvCxnSpPr/>
          <p:nvPr/>
        </p:nvCxnSpPr>
        <p:spPr>
          <a:xfrm flipH="1">
            <a:off x="2804747" y="4334815"/>
            <a:ext cx="254977" cy="5978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3029663" y="3965483"/>
            <a:ext cx="151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rgbClr val="FF0000"/>
                </a:solidFill>
              </a:rPr>
              <a:t>Detector here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7217731" y="4240978"/>
            <a:ext cx="151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rgbClr val="FF0000"/>
                </a:solidFill>
              </a:rPr>
              <a:t>Detector here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 flipH="1">
            <a:off x="7351620" y="4569978"/>
            <a:ext cx="254977" cy="5978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61195" y="3604846"/>
            <a:ext cx="4982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smtClean="0">
                <a:solidFill>
                  <a:srgbClr val="0033CC"/>
                </a:solidFill>
              </a:rPr>
              <a:t>Khufu Pyramid Model Courtesy of emmisive S.L.</a:t>
            </a:r>
            <a:endParaRPr lang="en-US" sz="1600">
              <a:solidFill>
                <a:srgbClr val="0033CC"/>
              </a:solidFill>
            </a:endParaRPr>
          </a:p>
        </p:txBody>
      </p:sp>
      <p:sp>
        <p:nvSpPr>
          <p:cNvPr id="14" name="Marcador de número de diapositiva 1"/>
          <p:cNvSpPr txBox="1">
            <a:spLocks/>
          </p:cNvSpPr>
          <p:nvPr/>
        </p:nvSpPr>
        <p:spPr>
          <a:xfrm>
            <a:off x="8872616" y="6661866"/>
            <a:ext cx="636840" cy="50507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defPPr>
              <a:defRPr lang="es-ES"/>
            </a:defPPr>
            <a:lvl1pPr marL="0" marR="0" lvl="0" indent="0" algn="l" defTabSz="914400" rtl="0" eaLnBrk="1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200" b="0" i="0" u="none" strike="noStrike" kern="1200" baseline="0">
                <a:solidFill>
                  <a:srgbClr val="FFFFFF"/>
                </a:solidFill>
                <a:latin typeface="Times New Roman" pitchFamily="18"/>
                <a:ea typeface="msmincho" pitchFamily="2"/>
                <a:cs typeface="msmincho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mtClean="0"/>
              <a:t>28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948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70338" y="77760"/>
            <a:ext cx="8009792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b="0" i="0" u="none" strike="noStrike" baseline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Transmission</a:t>
            </a:r>
            <a:r>
              <a:rPr lang="en-US" sz="3200" b="0" i="0" u="none" strike="noStrike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muography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05507" y="931989"/>
            <a:ext cx="9082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Sometimes muons can be projected into a plane of interest (in this case the middle plane)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Measurements from many positions can be combined to produce a 3D image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Affected by several systematics: momentum dependence, real trajectory path and scattering</a:t>
            </a:r>
            <a:endParaRPr lang="es-ES" sz="160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29</a:t>
            </a:r>
            <a:endParaRPr lang="en-US"/>
          </a:p>
        </p:txBody>
      </p:sp>
      <p:pic>
        <p:nvPicPr>
          <p:cNvPr id="2050" name="Picture 2" descr="https://lh7-rt.googleusercontent.com/slidesz/AGV_vUdQZIxfNja-_z08kWHGwzmwT2fmjh4ZqhEsEOaHBzWDBM606UamBgEtK-7Fddwmr-CnZOCxW-xYnZSXICFGhjzSXSPaCRWXCNRPnwQoBZCTtqBXHoc--ITFBov6_zIIUg1iX-Lr_xJwXCQThmbGM8Ch2tFMkeY=s2048?key=EgNzvPuXBVi7fyoqekQQEpC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64" y="2451422"/>
            <a:ext cx="8757138" cy="421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1125414" y="2259623"/>
            <a:ext cx="107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Open-sky</a:t>
            </a:r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3905247" y="2244151"/>
            <a:ext cx="148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With-Pyramid</a:t>
            </a:r>
            <a:endParaRPr lang="en-US"/>
          </a:p>
        </p:txBody>
      </p:sp>
      <p:sp>
        <p:nvSpPr>
          <p:cNvPr id="8" name="CuadroTexto 7"/>
          <p:cNvSpPr txBox="1"/>
          <p:nvPr/>
        </p:nvSpPr>
        <p:spPr>
          <a:xfrm>
            <a:off x="6871183" y="2238292"/>
            <a:ext cx="148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Transmission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925368" y="6661866"/>
            <a:ext cx="636840" cy="505079"/>
          </a:xfrm>
        </p:spPr>
        <p:txBody>
          <a:bodyPr/>
          <a:lstStyle/>
          <a:p>
            <a:pPr lvl="0"/>
            <a:fld id="{2B70FAE0-190B-418B-BA0E-CC912B6D6885}" type="slidenum">
              <a:rPr/>
              <a:t>3</a:t>
            </a:fld>
            <a:endParaRPr lang="en-US"/>
          </a:p>
        </p:txBody>
      </p:sp>
      <p:sp>
        <p:nvSpPr>
          <p:cNvPr id="2" name="Forma libre 1"/>
          <p:cNvSpPr/>
          <p:nvPr/>
        </p:nvSpPr>
        <p:spPr>
          <a:xfrm>
            <a:off x="-52560" y="77760"/>
            <a:ext cx="7955280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s-E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Outline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074987" y="888020"/>
            <a:ext cx="51962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s-ES" b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Muon tomography: concept and principles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s-ES" b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classic (and not so classic) applications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s-ES" b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does it work?: Muon detectors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s-ES" b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does it work?: Muon imaging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s-ES" b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Going beyond: Artificial Intelligence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s-ES" b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 exercise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47345" y="2057400"/>
            <a:ext cx="7675683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smtClean="0"/>
              <a:t>Disclaimer</a:t>
            </a:r>
          </a:p>
          <a:p>
            <a:endParaRPr lang="es-ES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mtClean="0"/>
              <a:t>In this lecture I will show results from different groups around the world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mtClean="0"/>
              <a:t>However you will observe some bias towards developements in my group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mtClean="0"/>
              <a:t>Those are the ones that I know the best 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mtClean="0"/>
              <a:t>I have added references when available (please, use them!)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3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70338" y="77760"/>
            <a:ext cx="8009792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2800" b="0" i="0" u="none" strike="noStrike" baseline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Scattering Muography: Point-of-Closest</a:t>
            </a:r>
            <a:r>
              <a:rPr lang="en-US" sz="2800" b="0" i="0" u="none" strike="noStrike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Approach</a:t>
            </a:r>
            <a:endParaRPr lang="en-US" sz="28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05507" y="931989"/>
            <a:ext cx="9082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simple algorithm is one of the most widely used for scattering muography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makes two fundamental assumptions (which are known to be non-true in general)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scattering takes place in a single point of the target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point of closest approach of the incoming and outgoing trajectories is the scattering point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algorithm is better for problems with small, high-density elements, scattered in a light backgroun</a:t>
            </a:r>
          </a:p>
        </p:txBody>
      </p:sp>
      <p:sp>
        <p:nvSpPr>
          <p:cNvPr id="18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30</a:t>
            </a:r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707" y="3191607"/>
            <a:ext cx="5896338" cy="2773059"/>
          </a:xfrm>
          <a:prstGeom prst="rect">
            <a:avLst/>
          </a:prstGeom>
        </p:spPr>
      </p:pic>
      <p:pic>
        <p:nvPicPr>
          <p:cNvPr id="6" name="Picture 8" descr="Muon Systems - Products, Competitors, Financials, Employees, Headquarters  Locati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600" y="5964666"/>
            <a:ext cx="1420998" cy="53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3" y="3525715"/>
            <a:ext cx="3104265" cy="221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70338" y="77760"/>
            <a:ext cx="8009792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2800" b="0" i="0" u="none" strike="noStrike" baseline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Scattering Muography: MLME</a:t>
            </a:r>
            <a:endParaRPr lang="en-US" sz="28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05507" y="931989"/>
            <a:ext cx="90824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Classical solution: building likelihood to see which voxel densities fit the observations better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 this is problematic for several reasons: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requires to calculate the pdf of the outgoing muon parameters given the incoming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voxels may be huge to get a high resolution image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practice, the problem is simplified: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propagation of the muon is approximated as a product of gaussians in the voxels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true path is the muon (and therefore the voxels crossed) is approximated by a straight line</a:t>
            </a:r>
          </a:p>
        </p:txBody>
      </p:sp>
      <p:sp>
        <p:nvSpPr>
          <p:cNvPr id="18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31</a:t>
            </a:r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4006" y="4047503"/>
            <a:ext cx="4123800" cy="79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353603" y="3997140"/>
            <a:ext cx="4649719" cy="109283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/>
          <p:cNvSpPr txBox="1"/>
          <p:nvPr/>
        </p:nvSpPr>
        <p:spPr>
          <a:xfrm>
            <a:off x="108440" y="5331065"/>
            <a:ext cx="9082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method is way more time consuming that POCA and however not always giving much better results</a:t>
            </a:r>
          </a:p>
        </p:txBody>
      </p:sp>
    </p:spTree>
    <p:extLst>
      <p:ext uri="{BB962C8B-B14F-4D97-AF65-F5344CB8AC3E}">
        <p14:creationId xmlns:p14="http://schemas.microsoft.com/office/powerpoint/2010/main" val="424256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70338" y="77760"/>
            <a:ext cx="8009792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2800" b="0" i="0" u="none" strike="noStrike" baseline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Scattering Muography: MLME</a:t>
            </a:r>
            <a:endParaRPr lang="en-US" sz="28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05507" y="931989"/>
            <a:ext cx="9082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MUTOMCA: monitoring a nuclear fuel cask in Germany </a:t>
            </a:r>
            <a:endParaRPr lang="es-ES" sz="1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/>
              <a:t>3</a:t>
            </a:r>
            <a:r>
              <a:rPr lang="es-ES" smtClean="0"/>
              <a:t>2</a:t>
            </a:r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35" y="1770791"/>
            <a:ext cx="3727939" cy="46938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418" y="1201207"/>
            <a:ext cx="2413490" cy="194789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220" y="3249337"/>
            <a:ext cx="4469711" cy="337369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4026877" y="2063994"/>
            <a:ext cx="2875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Using MLME combined from three different datasets taken at different angles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2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066192" y="1186962"/>
            <a:ext cx="49236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smtClean="0"/>
              <a:t>Going beyond:</a:t>
            </a:r>
          </a:p>
          <a:p>
            <a:pPr algn="ctr"/>
            <a:r>
              <a:rPr lang="es-ES" sz="4400" smtClean="0"/>
              <a:t>Artificial Intelligence</a:t>
            </a:r>
            <a:endParaRPr lang="en-US" sz="4400"/>
          </a:p>
        </p:txBody>
      </p:sp>
      <p:sp>
        <p:nvSpPr>
          <p:cNvPr id="3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33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2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AI-based design of experiments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>
          <a:xfrm>
            <a:off x="7086600" y="5753791"/>
            <a:ext cx="2057400" cy="273844"/>
          </a:xfrm>
        </p:spPr>
        <p:txBody>
          <a:bodyPr/>
          <a:lstStyle/>
          <a:p>
            <a:fld id="{A00E9B0B-91DF-4B09-905C-2BBBD8B8D05B}" type="slidenum">
              <a:rPr lang="en-GB" smtClean="0">
                <a:solidFill>
                  <a:srgbClr val="FFFF00"/>
                </a:solidFill>
              </a:rPr>
              <a:pPr/>
              <a:t>34</a:t>
            </a:fld>
            <a:endParaRPr lang="en-GB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1689997" y="3506832"/>
                <a:ext cx="5396603" cy="4385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𝑝𝑟𝑜𝑔𝑟𝑎𝑚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𝑝𝑟𝑜𝑔𝑟𝑎𝑚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s-ES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𝑝𝑟𝑜𝑔𝑟𝑎𝑚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𝑓𝑁</m:t>
                        </m:r>
                      </m:den>
                    </m:f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𝑝𝑓𝑁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𝑓𝑁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𝑝𝑓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𝑓𝑥</m:t>
                        </m:r>
                      </m:den>
                    </m:f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997" y="3506832"/>
                <a:ext cx="5396603" cy="438518"/>
              </a:xfrm>
              <a:prstGeom prst="rect">
                <a:avLst/>
              </a:prstGeom>
              <a:blipFill>
                <a:blip r:embed="rId2"/>
                <a:stretch>
                  <a:fillRect l="-1580" t="-2778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17585" y="729768"/>
            <a:ext cx="90824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fundamental aspect of muon tomography is the design of tomographic hardware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Aspects such as the size, resolution, cost, etc, generate a complex optimization problema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Programming (DP) is an evolution of modern machine learning systems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a Neural Network, tries to find the mínimum of a loss function using the gradients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architectures are designed in such a way that getting the gradient is efficient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 is a new paradigm where all the elements of a program become differentiable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appliying the derivative chain rule you can estimate the grandient of the program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201618" y="4203027"/>
            <a:ext cx="2268416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smtClean="0"/>
              <a:t>Program(x)</a:t>
            </a:r>
          </a:p>
          <a:p>
            <a:endParaRPr lang="es-ES"/>
          </a:p>
          <a:p>
            <a:r>
              <a:rPr lang="es-ES" smtClean="0"/>
              <a:t>Y1 = f1(x)</a:t>
            </a:r>
          </a:p>
          <a:p>
            <a:r>
              <a:rPr lang="es-ES" smtClean="0"/>
              <a:t>Y2 = f2(Y1)</a:t>
            </a:r>
          </a:p>
          <a:p>
            <a:r>
              <a:rPr lang="es-ES" smtClean="0"/>
              <a:t>Y3 = f3(Y2)</a:t>
            </a:r>
          </a:p>
          <a:p>
            <a:r>
              <a:rPr lang="es-ES" smtClean="0"/>
              <a:t>…</a:t>
            </a:r>
          </a:p>
          <a:p>
            <a:r>
              <a:rPr lang="es-ES" smtClean="0"/>
              <a:t>YN = fN-1(YN-2)</a:t>
            </a:r>
          </a:p>
          <a:p>
            <a:r>
              <a:rPr lang="es-ES"/>
              <a:t>r</a:t>
            </a:r>
            <a:r>
              <a:rPr lang="es-ES" smtClean="0"/>
              <a:t>eturn YN</a:t>
            </a:r>
            <a:endParaRPr lang="en-US"/>
          </a:p>
        </p:txBody>
      </p:sp>
      <p:sp>
        <p:nvSpPr>
          <p:cNvPr id="11" name="CuadroTexto 10"/>
          <p:cNvSpPr txBox="1"/>
          <p:nvPr/>
        </p:nvSpPr>
        <p:spPr>
          <a:xfrm>
            <a:off x="4651877" y="4203027"/>
            <a:ext cx="3428253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smtClean="0"/>
              <a:t>Program(x)</a:t>
            </a:r>
          </a:p>
          <a:p>
            <a:endParaRPr lang="es-ES"/>
          </a:p>
          <a:p>
            <a:r>
              <a:rPr lang="es-ES" smtClean="0"/>
              <a:t>Y1, DY1 = f1(x), df1(x)</a:t>
            </a:r>
          </a:p>
          <a:p>
            <a:r>
              <a:rPr lang="es-ES" smtClean="0"/>
              <a:t>Y2, DY2 = f2(Y1), df2(Y1)</a:t>
            </a:r>
          </a:p>
          <a:p>
            <a:r>
              <a:rPr lang="es-ES" smtClean="0"/>
              <a:t>Y3, DY3 = f3(Y2), df3(Y2)</a:t>
            </a:r>
          </a:p>
          <a:p>
            <a:r>
              <a:rPr lang="es-ES" smtClean="0"/>
              <a:t>…</a:t>
            </a:r>
          </a:p>
          <a:p>
            <a:r>
              <a:rPr lang="es-ES" smtClean="0"/>
              <a:t>YN, YN-1 = fN-1(YN-2), dfN-1(YN-2)</a:t>
            </a:r>
          </a:p>
          <a:p>
            <a:r>
              <a:rPr lang="es-ES"/>
              <a:t>r</a:t>
            </a:r>
            <a:r>
              <a:rPr lang="es-ES" smtClean="0"/>
              <a:t>eturn YN, df1*df2*df3….*dfN-1</a:t>
            </a:r>
            <a:endParaRPr lang="en-US"/>
          </a:p>
        </p:txBody>
      </p:sp>
      <p:cxnSp>
        <p:nvCxnSpPr>
          <p:cNvPr id="13" name="Conector recto de flecha 12"/>
          <p:cNvCxnSpPr>
            <a:endCxn id="11" idx="1"/>
          </p:cNvCxnSpPr>
          <p:nvPr/>
        </p:nvCxnSpPr>
        <p:spPr>
          <a:xfrm>
            <a:off x="3552092" y="5354518"/>
            <a:ext cx="1099785" cy="26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34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1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Example: TomOpt software</a:t>
            </a:r>
            <a:endParaRPr lang="en-GB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850" t="43035" r="-850" b="1345"/>
          <a:stretch/>
        </p:blipFill>
        <p:spPr>
          <a:xfrm>
            <a:off x="4761738" y="5284286"/>
            <a:ext cx="3977817" cy="8388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94" y="2655276"/>
            <a:ext cx="5381232" cy="21097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CuadroTexto 7"/>
          <p:cNvSpPr txBox="1"/>
          <p:nvPr/>
        </p:nvSpPr>
        <p:spPr>
          <a:xfrm>
            <a:off x="1188467" y="5035696"/>
            <a:ext cx="3401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smtClean="0"/>
              <a:t>Problem: Measurement of the amount of slag on top of the melted mineral in a laddle furnace</a:t>
            </a:r>
            <a:endParaRPr lang="es-ES" sz="12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186" y="2655276"/>
            <a:ext cx="2900905" cy="21097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CuadroTexto 8"/>
          <p:cNvSpPr txBox="1"/>
          <p:nvPr/>
        </p:nvSpPr>
        <p:spPr>
          <a:xfrm>
            <a:off x="52753" y="888029"/>
            <a:ext cx="9082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TomOpt is a software developed to optimize the design of muon detectors for tomography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detectors are considered with variable sizes, locations and resolutions to be optimized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loss function tryies to maximize a figure of merit (in this case the problema of the laddle furnace)</a:t>
            </a:r>
          </a:p>
        </p:txBody>
      </p:sp>
      <p:sp>
        <p:nvSpPr>
          <p:cNvPr id="10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35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2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Ejemplo: el software </a:t>
            </a:r>
            <a:r>
              <a:rPr lang="es-ES" dirty="0" err="1" smtClean="0"/>
              <a:t>TomOpt</a:t>
            </a:r>
            <a:r>
              <a:rPr lang="es-ES" dirty="0" smtClean="0"/>
              <a:t> (II)</a:t>
            </a:r>
            <a:endParaRPr lang="en-GB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402" y="2693192"/>
            <a:ext cx="5281704" cy="296200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79" y="2693192"/>
            <a:ext cx="3293683" cy="296200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CuadroTexto 6"/>
          <p:cNvSpPr txBox="1"/>
          <p:nvPr/>
        </p:nvSpPr>
        <p:spPr>
          <a:xfrm>
            <a:off x="52753" y="1072666"/>
            <a:ext cx="9082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program implements the POCA algorithm and estimates the thickness of the slag layer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which a proper estimator is extracted from the POCA result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program is kept derivable at any step in order to facilitate the mínimum finding</a:t>
            </a:r>
          </a:p>
        </p:txBody>
      </p:sp>
      <p:sp>
        <p:nvSpPr>
          <p:cNvPr id="8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36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3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70338" y="77760"/>
            <a:ext cx="8009792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2800" b="0" i="0" u="none" strike="noStrike" baseline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Machine Learning</a:t>
            </a:r>
            <a:r>
              <a:rPr lang="en-US" sz="2800" b="0" i="0" u="none" strike="noStrike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in the industry: </a:t>
            </a:r>
            <a:r>
              <a:rPr lang="en-US" sz="28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scrap analysis</a:t>
            </a:r>
            <a:endParaRPr lang="en-US" sz="28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389079" y="1770322"/>
            <a:ext cx="1303463" cy="4077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CuadroTexto 14"/>
          <p:cNvSpPr txBox="1"/>
          <p:nvPr/>
        </p:nvSpPr>
        <p:spPr>
          <a:xfrm>
            <a:off x="1" y="888029"/>
            <a:ext cx="90824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Scrap providers very often try to cheat on their actual load by adding sand, concrete, tires, etc to the scrap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bad for foundries for two reasons: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overpaying the scrap (typically traded as a function of the weight)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Strange objects may be dangerous or destructive for the melting process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the performance of a muon scan to estimate average density and detect anomalies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 measurements using many different combinations of sand, soil, scrap (different types), and water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9" y="3585351"/>
            <a:ext cx="2203901" cy="2938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38" y="3596048"/>
            <a:ext cx="2195879" cy="2927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62" y="3596048"/>
            <a:ext cx="2195879" cy="2927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76" y="3590185"/>
            <a:ext cx="2200276" cy="29337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8" descr="Muon Systems - Products, Competitors, Financials, Employees, Headquarters  Locati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377" y="2243623"/>
            <a:ext cx="1420998" cy="53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37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3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" y="3109445"/>
            <a:ext cx="3437792" cy="3437792"/>
          </a:xfrm>
          <a:prstGeom prst="rect">
            <a:avLst/>
          </a:prstGeom>
        </p:spPr>
      </p:pic>
      <p:sp>
        <p:nvSpPr>
          <p:cNvPr id="2" name="Forma libre 1"/>
          <p:cNvSpPr/>
          <p:nvPr/>
        </p:nvSpPr>
        <p:spPr>
          <a:xfrm>
            <a:off x="-70338" y="77760"/>
            <a:ext cx="8009792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2800" b="0" i="0" u="none" strike="noStrike" baseline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Machine Learning in</a:t>
            </a:r>
            <a:r>
              <a:rPr lang="en-US" sz="2800" b="0" i="0" u="none" strike="noStrike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the industry: </a:t>
            </a:r>
            <a:r>
              <a:rPr lang="en-US" sz="28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scrap anomalies</a:t>
            </a:r>
            <a:endParaRPr lang="en-US" sz="28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pic>
        <p:nvPicPr>
          <p:cNvPr id="4" name="Imagen 3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580047BD-513A-85AC-673F-7D00F9DC8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547" y="3306287"/>
            <a:ext cx="5653453" cy="318477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1" y="888029"/>
            <a:ext cx="9082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</a:t>
            </a: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regression mode trained to infer the percentage of steel in the mixture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to the network based on quantiles of the angular and spatial deviations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for a large variety of different combinations and steel percentages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Mixing real data with simulated data for the training (see last part of the talk)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Tomographic analysis also revealing useful information in the case of anomalies  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560361" y="1653666"/>
            <a:ext cx="1303463" cy="4077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uadroTexto 9"/>
          <p:cNvSpPr txBox="1"/>
          <p:nvPr/>
        </p:nvSpPr>
        <p:spPr>
          <a:xfrm>
            <a:off x="4545616" y="2875080"/>
            <a:ext cx="332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3D reconstruction of scrap block </a:t>
            </a:r>
            <a:endParaRPr lang="en-US"/>
          </a:p>
        </p:txBody>
      </p:sp>
      <p:pic>
        <p:nvPicPr>
          <p:cNvPr id="11" name="Picture 8" descr="Muon Systems - Products, Competitors, Financials, Employees, Headquarters  Locati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955" y="2168922"/>
            <a:ext cx="1420998" cy="53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38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52560" y="77760"/>
            <a:ext cx="7367760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s-E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Ultra-fast simulation for ML techniques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31880" y="1178170"/>
            <a:ext cx="87424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problems in the industrial and civil engineering sectors do not requiere a full reconstruction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most of these applications exact maps and drawings are available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Only variations with respect to the nominal geometry are needed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only a few parameters of interest are requested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the number of parameters is relatively small this can be attacked by traditional ML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Simple fully connected DNNs operating in regression mode to the parameters of interest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muon distributions (angular deviations, spatial deviations, etc) can be used as input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Ideally one could use real data to train the algorithms but usually MC simulations are needed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problematic since tolos such as GEANT4 can be very time consuming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in a simple setup scanning pipes up to 6 minutes to simulate one hour of data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 new methods to produce fast simulation in the context of muography</a:t>
            </a:r>
          </a:p>
        </p:txBody>
      </p:sp>
      <p:sp>
        <p:nvSpPr>
          <p:cNvPr id="5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8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441935" y="1679326"/>
            <a:ext cx="6348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smtClean="0"/>
              <a:t>Muon Tomograpy: </a:t>
            </a:r>
          </a:p>
          <a:p>
            <a:pPr algn="ctr"/>
            <a:r>
              <a:rPr lang="es-ES" sz="4400" smtClean="0"/>
              <a:t>Concept and principles</a:t>
            </a:r>
            <a:endParaRPr lang="en-US" sz="4400"/>
          </a:p>
        </p:txBody>
      </p:sp>
      <p:sp>
        <p:nvSpPr>
          <p:cNvPr id="3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925368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5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52560" y="77760"/>
            <a:ext cx="5108137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s-E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Simulation in muography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31880" y="773725"/>
            <a:ext cx="8742486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for muography has three different components</a:t>
            </a:r>
          </a:p>
        </p:txBody>
      </p:sp>
      <p:sp>
        <p:nvSpPr>
          <p:cNvPr id="4" name="Conector recto 3"/>
          <p:cNvSpPr/>
          <p:nvPr/>
        </p:nvSpPr>
        <p:spPr>
          <a:xfrm flipV="1">
            <a:off x="2988360" y="1462680"/>
            <a:ext cx="0" cy="4938480"/>
          </a:xfrm>
          <a:prstGeom prst="line">
            <a:avLst/>
          </a:pr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1"/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5" name="Conector recto 4"/>
          <p:cNvSpPr/>
          <p:nvPr/>
        </p:nvSpPr>
        <p:spPr>
          <a:xfrm flipV="1">
            <a:off x="6012360" y="1462680"/>
            <a:ext cx="0" cy="4938480"/>
          </a:xfrm>
          <a:prstGeom prst="line">
            <a:avLst/>
          </a:pr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1"/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46320" y="1407600"/>
            <a:ext cx="2468880" cy="370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800" b="1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Muon flux generation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445429" y="1227600"/>
            <a:ext cx="2030661" cy="639427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8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Muon </a:t>
            </a:r>
            <a:r>
              <a:rPr lang="en-US" sz="1800" b="1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propagation</a:t>
            </a:r>
          </a:p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800" b="1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</a:t>
            </a:r>
            <a:r>
              <a:rPr lang="en-US" sz="1800" b="1" i="0" u="none" strike="noStrike" baseline="0" dirty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through matter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358320" y="1407959"/>
            <a:ext cx="2468880" cy="370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800" b="1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Detector simulation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4240" y="2031119"/>
            <a:ext cx="2804400" cy="21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rma libre 9"/>
          <p:cNvSpPr/>
          <p:nvPr/>
        </p:nvSpPr>
        <p:spPr>
          <a:xfrm>
            <a:off x="3291839" y="2103120"/>
            <a:ext cx="2377439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1" name="Forma libre 10"/>
          <p:cNvSpPr/>
          <p:nvPr/>
        </p:nvSpPr>
        <p:spPr>
          <a:xfrm>
            <a:off x="3291839" y="3723120"/>
            <a:ext cx="2377439" cy="27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9999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3" name="Forma libre 12"/>
          <p:cNvSpPr/>
          <p:nvPr/>
        </p:nvSpPr>
        <p:spPr>
          <a:xfrm>
            <a:off x="4023360" y="2543760"/>
            <a:ext cx="914400" cy="9144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FE7F5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4" name="Forma libre 13"/>
          <p:cNvSpPr/>
          <p:nvPr/>
        </p:nvSpPr>
        <p:spPr>
          <a:xfrm>
            <a:off x="4150800" y="2687760"/>
            <a:ext cx="656280" cy="6562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FFFF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5" name="Forma libre 14"/>
          <p:cNvSpPr/>
          <p:nvPr/>
        </p:nvSpPr>
        <p:spPr>
          <a:xfrm rot="3486600">
            <a:off x="3510539" y="2980425"/>
            <a:ext cx="2181960" cy="1681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62" h="468">
                <a:moveTo>
                  <a:pt x="0" y="341"/>
                </a:moveTo>
                <a:cubicBezTo>
                  <a:pt x="307" y="294"/>
                  <a:pt x="500" y="270"/>
                  <a:pt x="918" y="249"/>
                </a:cubicBezTo>
                <a:cubicBezTo>
                  <a:pt x="1403" y="224"/>
                  <a:pt x="1471" y="-209"/>
                  <a:pt x="1789" y="128"/>
                </a:cubicBezTo>
                <a:cubicBezTo>
                  <a:pt x="2092" y="448"/>
                  <a:pt x="2449" y="113"/>
                  <a:pt x="2744" y="192"/>
                </a:cubicBezTo>
                <a:cubicBezTo>
                  <a:pt x="3032" y="269"/>
                  <a:pt x="3242" y="624"/>
                  <a:pt x="3625" y="376"/>
                </a:cubicBezTo>
                <a:cubicBezTo>
                  <a:pt x="3950" y="165"/>
                  <a:pt x="4159" y="674"/>
                  <a:pt x="4624" y="367"/>
                </a:cubicBezTo>
                <a:cubicBezTo>
                  <a:pt x="4941" y="158"/>
                  <a:pt x="5370" y="224"/>
                  <a:pt x="5752" y="207"/>
                </a:cubicBezTo>
                <a:lnTo>
                  <a:pt x="6062" y="135"/>
                </a:lnTo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90000" tIns="45000" rIns="90000" bIns="45000" anchor="ctr" anchorCtr="0" compatLnSpc="1"/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0" y="4323985"/>
            <a:ext cx="2867762" cy="16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generators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parametrize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muon flux as a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altitude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s-E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usually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relatively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endParaRPr lang="es-E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CRY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s-E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2976276" y="4315015"/>
            <a:ext cx="286776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scattering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least</a:t>
            </a:r>
            <a:endParaRPr lang="es-E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be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time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consuming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specially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geometres</a:t>
            </a:r>
            <a:endParaRPr lang="es-E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GEANT4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prcise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endParaRPr lang="es-E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087031" y="4332940"/>
            <a:ext cx="2867762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detector response has to be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considered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precise MC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endParaRPr lang="es-E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can be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</a:t>
            </a:r>
            <a:endParaRPr lang="es-E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general récipes,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every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detector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needs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own</a:t>
            </a:r>
            <a:r>
              <a:rPr lang="es-E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s-E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A018B9C-9ECB-3F71-6C07-B25173E3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121" y="2272161"/>
            <a:ext cx="2766239" cy="1336925"/>
          </a:xfrm>
          <a:prstGeom prst="rect">
            <a:avLst/>
          </a:prstGeom>
        </p:spPr>
      </p:pic>
      <p:sp>
        <p:nvSpPr>
          <p:cNvPr id="21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40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52560" y="77760"/>
            <a:ext cx="7955280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s-E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Corrosion of insulated pipes as example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31880" y="773725"/>
            <a:ext cx="9012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testing setup is based on the inference of the wear of an insulated pipe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Simulator target: predict the segment in the lower detector provided the segment in the upper detector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Caveat: for these simulations detectors are considered to be perfect</a:t>
            </a:r>
          </a:p>
        </p:txBody>
      </p:sp>
      <p:sp>
        <p:nvSpPr>
          <p:cNvPr id="5" name="Forma libre 4"/>
          <p:cNvSpPr/>
          <p:nvPr/>
        </p:nvSpPr>
        <p:spPr>
          <a:xfrm>
            <a:off x="6123503" y="2997043"/>
            <a:ext cx="2455200" cy="171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08080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6" name="Forma libre 5"/>
          <p:cNvSpPr/>
          <p:nvPr/>
        </p:nvSpPr>
        <p:spPr>
          <a:xfrm>
            <a:off x="6123503" y="3356683"/>
            <a:ext cx="2455200" cy="171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08080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7" name="Forma libre 6"/>
          <p:cNvSpPr/>
          <p:nvPr/>
        </p:nvSpPr>
        <p:spPr>
          <a:xfrm>
            <a:off x="6123503" y="5109883"/>
            <a:ext cx="2455200" cy="171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08080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8" name="Forma libre 7"/>
          <p:cNvSpPr/>
          <p:nvPr/>
        </p:nvSpPr>
        <p:spPr>
          <a:xfrm>
            <a:off x="6123503" y="5469523"/>
            <a:ext cx="2455200" cy="171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08080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9" name="Forma libre 8"/>
          <p:cNvSpPr/>
          <p:nvPr/>
        </p:nvSpPr>
        <p:spPr>
          <a:xfrm>
            <a:off x="6838104" y="3739363"/>
            <a:ext cx="1073880" cy="119915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FE7F5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0" name="Forma libre 9"/>
          <p:cNvSpPr/>
          <p:nvPr/>
        </p:nvSpPr>
        <p:spPr>
          <a:xfrm>
            <a:off x="6999384" y="3919363"/>
            <a:ext cx="766800" cy="85607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FFFF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1" name="Forma libre 10"/>
          <p:cNvSpPr/>
          <p:nvPr/>
        </p:nvSpPr>
        <p:spPr>
          <a:xfrm>
            <a:off x="6123503" y="2642443"/>
            <a:ext cx="2455200" cy="171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08080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3" name="Forma libre 12"/>
          <p:cNvSpPr/>
          <p:nvPr/>
        </p:nvSpPr>
        <p:spPr>
          <a:xfrm>
            <a:off x="6123503" y="5856523"/>
            <a:ext cx="2455200" cy="171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08080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1">
            <a:noAutofit/>
          </a:bodyPr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4" name="Conector recto 13"/>
          <p:cNvSpPr/>
          <p:nvPr/>
        </p:nvSpPr>
        <p:spPr>
          <a:xfrm>
            <a:off x="6785903" y="2512842"/>
            <a:ext cx="457201" cy="1097281"/>
          </a:xfrm>
          <a:prstGeom prst="line">
            <a:avLst/>
          </a:pr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90000" tIns="45000" rIns="90000" bIns="45000" anchor="ctr" anchorCtr="0" compatLnSpc="1"/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5" name="Conector recto 14"/>
          <p:cNvSpPr/>
          <p:nvPr/>
        </p:nvSpPr>
        <p:spPr>
          <a:xfrm>
            <a:off x="7974624" y="4981723"/>
            <a:ext cx="528480" cy="1040400"/>
          </a:xfrm>
          <a:prstGeom prst="line">
            <a:avLst/>
          </a:pr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90000" tIns="45000" rIns="90000" bIns="45000" anchor="ctr" anchorCtr="0" compatLnSpc="1"/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6" name="Conector recto 15"/>
          <p:cNvSpPr/>
          <p:nvPr/>
        </p:nvSpPr>
        <p:spPr>
          <a:xfrm>
            <a:off x="6785903" y="2512842"/>
            <a:ext cx="1463041" cy="3509281"/>
          </a:xfrm>
          <a:prstGeom prst="line">
            <a:avLst/>
          </a:prstGeom>
          <a:noFill/>
          <a:ln w="36720" cap="rnd">
            <a:solidFill>
              <a:srgbClr val="FF0000"/>
            </a:solidFill>
            <a:custDash>
              <a:ds d="201000" sp="201000"/>
            </a:custDash>
          </a:ln>
        </p:spPr>
        <p:txBody>
          <a:bodyPr wrap="none" lIns="90000" tIns="45000" rIns="90000" bIns="45000" anchor="ctr" anchorCtr="0" compatLnSpc="1"/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1735851" y="3148603"/>
            <a:ext cx="3749040" cy="370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x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1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, y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1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, v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x1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= atan(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 PL Mingti2L Big5" pitchFamily="18"/>
                <a:ea typeface="AR PL Mingti2L Big5" pitchFamily="2"/>
                <a:cs typeface="AR PL Mingti2L Big5" pitchFamily="2"/>
              </a:rPr>
              <a:t>θ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 PL Mingti2L Big5" pitchFamily="2"/>
                <a:cs typeface="AR PL Mingti2L Big5" pitchFamily="2"/>
              </a:rPr>
              <a:t>x1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 PL Mingti2L Big5" pitchFamily="2"/>
                <a:cs typeface="AR PL Mingti2L Big5" pitchFamily="2"/>
              </a:rPr>
              <a:t>), v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 PL Mingti2L Big5" pitchFamily="2"/>
                <a:cs typeface="AR PL Mingti2L Big5" pitchFamily="2"/>
              </a:rPr>
              <a:t>1y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 PL Mingti2L Big5" pitchFamily="2"/>
                <a:cs typeface="AR PL Mingti2L Big5" pitchFamily="2"/>
              </a:rPr>
              <a:t> = atan(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 PL Mingti2L Big5" pitchFamily="18"/>
                <a:ea typeface="AR PL Mingti2L Big5" pitchFamily="2"/>
                <a:cs typeface="AR PL Mingti2L Big5" pitchFamily="2"/>
              </a:rPr>
              <a:t>θ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AR PL Mingti2L Big5" pitchFamily="18"/>
                <a:ea typeface="AR PL Mingti2L Big5" pitchFamily="2"/>
                <a:cs typeface="AR PL Mingti2L Big5" pitchFamily="2"/>
              </a:rPr>
              <a:t>y1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 PL Mingti2L Big5" pitchFamily="2"/>
                <a:cs typeface="AR PL Mingti2L Big5" pitchFamily="2"/>
              </a:rPr>
              <a:t>)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1752412" y="2751162"/>
            <a:ext cx="1645920" cy="370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0000"/>
                </a:solidFill>
                <a:latin typeface="Times New Roman" pitchFamily="18"/>
                <a:ea typeface="msmincho" pitchFamily="2"/>
                <a:cs typeface="msmincho" pitchFamily="2"/>
              </a:rPr>
              <a:t>Upper detector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1735851" y="3940603"/>
            <a:ext cx="3749040" cy="370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x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2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, y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2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, v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x2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= atan(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 PL Mingti2L Big5" pitchFamily="18"/>
                <a:ea typeface="AR PL Mingti2L Big5" pitchFamily="2"/>
                <a:cs typeface="AR PL Mingti2L Big5" pitchFamily="2"/>
              </a:rPr>
              <a:t>θ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 PL Mingti2L Big5" pitchFamily="2"/>
                <a:cs typeface="AR PL Mingti2L Big5" pitchFamily="2"/>
              </a:rPr>
              <a:t>x2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 PL Mingti2L Big5" pitchFamily="2"/>
                <a:cs typeface="AR PL Mingti2L Big5" pitchFamily="2"/>
              </a:rPr>
              <a:t>), v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 PL Mingti2L Big5" pitchFamily="2"/>
                <a:cs typeface="AR PL Mingti2L Big5" pitchFamily="2"/>
              </a:rPr>
              <a:t>2y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 PL Mingti2L Big5" pitchFamily="2"/>
                <a:cs typeface="AR PL Mingti2L Big5" pitchFamily="2"/>
              </a:rPr>
              <a:t> = atan(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 PL Mingti2L Big5" pitchFamily="18"/>
                <a:ea typeface="AR PL Mingti2L Big5" pitchFamily="2"/>
                <a:cs typeface="AR PL Mingti2L Big5" pitchFamily="2"/>
              </a:rPr>
              <a:t>θ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AR PL Mingti2L Big5" pitchFamily="18"/>
                <a:ea typeface="AR PL Mingti2L Big5" pitchFamily="2"/>
                <a:cs typeface="AR PL Mingti2L Big5" pitchFamily="2"/>
              </a:rPr>
              <a:t>y2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 PL Mingti2L Big5" pitchFamily="2"/>
                <a:cs typeface="AR PL Mingti2L Big5" pitchFamily="2"/>
              </a:rPr>
              <a:t>)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1752412" y="3543163"/>
            <a:ext cx="1645920" cy="370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0000"/>
                </a:solidFill>
                <a:latin typeface="Times New Roman" pitchFamily="18"/>
                <a:ea typeface="msmincho" pitchFamily="2"/>
                <a:cs typeface="msmincho" pitchFamily="2"/>
              </a:rPr>
              <a:t>Lower detector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752412" y="4443163"/>
            <a:ext cx="1995120" cy="430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0000"/>
                </a:solidFill>
                <a:latin typeface="Times New Roman" pitchFamily="18"/>
                <a:ea typeface="msmincho" pitchFamily="2"/>
                <a:cs typeface="msmincho" pitchFamily="2"/>
              </a:rPr>
              <a:t>Target variables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1727055" y="4912603"/>
            <a:ext cx="1920239" cy="370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 PL Mingti2L Big5" pitchFamily="18"/>
                <a:ea typeface="AR PL Mingti2L Big5" pitchFamily="2"/>
                <a:cs typeface="AR PL Mingti2L Big5" pitchFamily="2"/>
              </a:rPr>
              <a:t>Δ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 PL Mingti2L Big5" pitchFamily="2"/>
                <a:cs typeface="AR PL Mingti2L Big5" pitchFamily="2"/>
              </a:rPr>
              <a:t>x=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x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2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- L v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x1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- x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1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3573025" y="4912603"/>
            <a:ext cx="1920239" cy="370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 PL Mingti2L Big5" pitchFamily="18"/>
                <a:ea typeface="AR PL Mingti2L Big5" pitchFamily="2"/>
                <a:cs typeface="AR PL Mingti2L Big5" pitchFamily="2"/>
              </a:rPr>
              <a:t>Δy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 PL Mingti2L Big5" pitchFamily="2"/>
                <a:cs typeface="AR PL Mingti2L Big5" pitchFamily="2"/>
              </a:rPr>
              <a:t>=y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2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- Lv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y1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- y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1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1727055" y="5452603"/>
            <a:ext cx="1920239" cy="370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 PL Mingti2L Big5" pitchFamily="18"/>
                <a:ea typeface="AR PL Mingti2L Big5" pitchFamily="2"/>
                <a:cs typeface="AR PL Mingti2L Big5" pitchFamily="2"/>
              </a:rPr>
              <a:t>Δ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 PL Mingti2L Big5" pitchFamily="2"/>
                <a:cs typeface="AR PL Mingti2L Big5" pitchFamily="2"/>
              </a:rPr>
              <a:t>v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 PL Mingti2L Big5" pitchFamily="2"/>
                <a:cs typeface="AR PL Mingti2L Big5" pitchFamily="2"/>
              </a:rPr>
              <a:t>x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 PL Mingti2L Big5" pitchFamily="2"/>
                <a:cs typeface="AR PL Mingti2L Big5" pitchFamily="2"/>
              </a:rPr>
              <a:t>= v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 PL Mingti2L Big5" pitchFamily="2"/>
                <a:cs typeface="AR PL Mingti2L Big5" pitchFamily="2"/>
              </a:rPr>
              <a:t>x2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 PL Mingti2L Big5" pitchFamily="2"/>
                <a:cs typeface="AR PL Mingti2L Big5" pitchFamily="2"/>
              </a:rPr>
              <a:t> 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- v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x1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573025" y="5452603"/>
            <a:ext cx="1920239" cy="370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 PL Mingti2L Big5" pitchFamily="18"/>
                <a:ea typeface="AR PL Mingti2L Big5" pitchFamily="2"/>
                <a:cs typeface="AR PL Mingti2L Big5" pitchFamily="2"/>
              </a:rPr>
              <a:t>Δ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 PL Mingti2L Big5" pitchFamily="2"/>
                <a:cs typeface="AR PL Mingti2L Big5" pitchFamily="2"/>
              </a:rPr>
              <a:t>v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 PL Mingti2L Big5" pitchFamily="2"/>
                <a:cs typeface="AR PL Mingti2L Big5" pitchFamily="2"/>
              </a:rPr>
              <a:t>y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AR PL Mingti2L Big5" pitchFamily="2"/>
                <a:cs typeface="AR PL Mingti2L Big5" pitchFamily="2"/>
              </a:rPr>
              <a:t> =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v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y2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- v</a:t>
            </a:r>
            <a:r>
              <a:rPr lang="en-US" sz="1800" b="0" i="0" u="none" strike="noStrike" baseline="-800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y1</a:t>
            </a:r>
          </a:p>
        </p:txBody>
      </p:sp>
      <p:sp>
        <p:nvSpPr>
          <p:cNvPr id="27" name="Conector recto 26"/>
          <p:cNvSpPr/>
          <p:nvPr/>
        </p:nvSpPr>
        <p:spPr>
          <a:xfrm flipV="1">
            <a:off x="5734344" y="3060763"/>
            <a:ext cx="0" cy="2470680"/>
          </a:xfrm>
          <a:prstGeom prst="line">
            <a:avLst/>
          </a:prstGeom>
          <a:noFill/>
          <a:ln w="36720">
            <a:solidFill>
              <a:srgbClr val="000000"/>
            </a:solidFill>
            <a:prstDash val="solid"/>
            <a:headEnd type="arrow"/>
            <a:tailEnd type="arrow"/>
          </a:ln>
        </p:spPr>
        <p:txBody>
          <a:bodyPr wrap="none" lIns="90000" tIns="45000" rIns="90000" bIns="45000" anchor="ctr" anchorCtr="0" compatLnSpc="1"/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5405664" y="3884443"/>
            <a:ext cx="1371599" cy="46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L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6968784" y="4299523"/>
            <a:ext cx="1005840" cy="4078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r=20cm</a:t>
            </a:r>
          </a:p>
        </p:txBody>
      </p:sp>
      <p:sp>
        <p:nvSpPr>
          <p:cNvPr id="30" name="Conector recto 29"/>
          <p:cNvSpPr/>
          <p:nvPr/>
        </p:nvSpPr>
        <p:spPr>
          <a:xfrm flipH="1">
            <a:off x="6785903" y="4341642"/>
            <a:ext cx="640081" cy="6121"/>
          </a:xfrm>
          <a:prstGeom prst="line">
            <a:avLst/>
          </a:prstGeom>
          <a:noFill/>
          <a:ln w="3672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1"/>
          <a:lstStyle/>
          <a:p>
            <a:pPr marL="0" marR="0" lvl="0" indent="0" algn="l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4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5868AA45-A715-4C6F-83F0-90E4154B4851}"/>
              </a:ext>
            </a:extLst>
          </p:cNvPr>
          <p:cNvGrpSpPr/>
          <p:nvPr/>
        </p:nvGrpSpPr>
        <p:grpSpPr>
          <a:xfrm>
            <a:off x="65678" y="2164382"/>
            <a:ext cx="1484510" cy="4378916"/>
            <a:chOff x="4059453" y="2204835"/>
            <a:chExt cx="2336682" cy="4887622"/>
          </a:xfrm>
        </p:grpSpPr>
        <p:pic>
          <p:nvPicPr>
            <p:cNvPr id="32" name="Imagen 31" descr="Imagen que contiene interior, techo, pared, plano&#10;&#10;Descripción generada automáticamente">
              <a:extLst>
                <a:ext uri="{FF2B5EF4-FFF2-40B4-BE49-F238E27FC236}">
                  <a16:creationId xmlns:a16="http://schemas.microsoft.com/office/drawing/2014/main" id="{89B831FB-7FAD-471B-BA65-E8E4F5FE9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77318" y="4133961"/>
              <a:ext cx="1300953" cy="1042104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B825C567-B29B-40FD-8B2C-0402F6A1E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67" r="35216"/>
            <a:stretch/>
          </p:blipFill>
          <p:spPr>
            <a:xfrm rot="16200000">
              <a:off x="4446245" y="5660433"/>
              <a:ext cx="1563099" cy="1300949"/>
            </a:xfrm>
            <a:prstGeom prst="rect">
              <a:avLst/>
            </a:prstGeom>
          </p:spPr>
        </p:pic>
        <p:sp>
          <p:nvSpPr>
            <p:cNvPr id="34" name="Text Box 3">
              <a:extLst>
                <a:ext uri="{FF2B5EF4-FFF2-40B4-BE49-F238E27FC236}">
                  <a16:creationId xmlns:a16="http://schemas.microsoft.com/office/drawing/2014/main" id="{E6CD392A-C28E-411C-A4E0-9F369F0411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9453" y="2204835"/>
              <a:ext cx="2336682" cy="1857831"/>
            </a:xfrm>
            <a:prstGeom prst="rect">
              <a:avLst/>
            </a:prstGeom>
            <a:noFill/>
            <a:ln w="12600" cap="sq">
              <a:noFill/>
              <a:round/>
              <a:headEnd/>
              <a:tailEnd/>
            </a:ln>
            <a:effectLst/>
          </p:spPr>
          <p:txBody>
            <a:bodyPr lIns="90000" tIns="45000" rIns="90000" bIns="45000" anchor="t"/>
            <a:lstStyle>
              <a:defPPr>
                <a:defRPr lang="es-ES"/>
              </a:defPPr>
              <a:lvl1pPr marR="0" lvl="0" indent="0" algn="ctr" defTabSz="4572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0" b="1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altLang="es-E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Pipe </a:t>
              </a:r>
              <a:r>
                <a:rPr kumimoji="0" lang="en-GB" altLang="es-E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corrosion</a:t>
              </a:r>
              <a:endParaRPr kumimoji="0" lang="en-GB" altLang="es-E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altLang="es-E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Measure </a:t>
              </a:r>
              <a:r>
                <a:rPr kumimoji="0" lang="en-GB" altLang="es-E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of the wear: 1mm resolution</a:t>
              </a: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altLang="es-E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 min exposure</a:t>
              </a: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endParaRPr kumimoji="0" lang="en-GB" altLang="es-E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6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41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7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52560" y="77760"/>
            <a:ext cx="7955280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s-E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Generative adversarial neural networks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31880" y="773725"/>
            <a:ext cx="8742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last muographers workshop we proposed a condicional GAN system to generate simulations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89679" y="1277595"/>
            <a:ext cx="3182822" cy="1867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278014" y="3697164"/>
            <a:ext cx="6589537" cy="2672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/>
          <p:cNvSpPr txBox="1"/>
          <p:nvPr/>
        </p:nvSpPr>
        <p:spPr>
          <a:xfrm>
            <a:off x="143602" y="1304198"/>
            <a:ext cx="48768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a conditional Wasserstein GAN as follows: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1: latent space (noise)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2: pipe radius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3: muon coordinates in the upper detector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redicts the muon coordinates in the lower detector</a:t>
            </a:r>
          </a:p>
        </p:txBody>
      </p:sp>
      <p:sp>
        <p:nvSpPr>
          <p:cNvPr id="8" name="Marcador de número de diapositiva 1"/>
          <p:cNvSpPr txBox="1">
            <a:spLocks/>
          </p:cNvSpPr>
          <p:nvPr/>
        </p:nvSpPr>
        <p:spPr>
          <a:xfrm>
            <a:off x="8834372" y="6664799"/>
            <a:ext cx="636840" cy="50507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defPPr>
              <a:defRPr lang="es-ES"/>
            </a:defPPr>
            <a:lvl1pPr marL="0" marR="0" lvl="0" indent="0" algn="l" defTabSz="914400" rtl="0" eaLnBrk="1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200" b="0" i="0" u="none" strike="noStrike" kern="1200" baseline="0">
                <a:solidFill>
                  <a:srgbClr val="FFFFFF"/>
                </a:solidFill>
                <a:latin typeface="Times New Roman" pitchFamily="18"/>
                <a:ea typeface="msmincho" pitchFamily="2"/>
                <a:cs typeface="msmincho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mtClean="0"/>
              <a:t>42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793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52560" y="77760"/>
            <a:ext cx="7955280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s-E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Generative adversarial neural networks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6" name="Forma libre 5"/>
          <p:cNvSpPr/>
          <p:nvPr/>
        </p:nvSpPr>
        <p:spPr>
          <a:xfrm>
            <a:off x="32400" y="752109"/>
            <a:ext cx="9235440" cy="115542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117360" tIns="74160" rIns="117360" bIns="74160" anchor="t" anchorCtr="0" compatLnSpc="1">
            <a:noAutofit/>
          </a:bodyPr>
          <a:lstStyle/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➢"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/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 </a:t>
            </a:r>
            <a:r>
              <a:rPr lang="en-US" sz="1600" b="0" i="0" u="none" strike="noStrike" baseline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The WGAN </a:t>
            </a:r>
            <a:r>
              <a:rPr lang="en-US" sz="1600" b="0" i="0" u="none" strike="noStrike" baseline="0" smtClean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provides </a:t>
            </a:r>
            <a:r>
              <a:rPr lang="en-US" sz="1600" b="0" i="0" u="none" strike="noStrike" baseline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very good results in describing the 1D </a:t>
            </a:r>
            <a:r>
              <a:rPr lang="en-US" sz="1600" b="0" i="0" u="none" strike="noStrike" baseline="0" smtClean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distributions </a:t>
            </a:r>
            <a:r>
              <a:rPr lang="en-US" sz="1600" b="0" i="0" u="none" strike="noStrike" baseline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(and correlations</a:t>
            </a:r>
            <a:r>
              <a:rPr lang="en-US" sz="1600" b="0" i="0" u="none" strike="noStrike" baseline="0" smtClean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)</a:t>
            </a: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➢"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/>
            </a:pPr>
            <a:r>
              <a:rPr lang="es-ES" sz="1600"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 </a:t>
            </a:r>
            <a:r>
              <a:rPr lang="es-ES" sz="1600" smtClean="0"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It also exhibit very good interpolation capabilities -&gt; generating a thicknes not previously seen works fine</a:t>
            </a:r>
            <a:endParaRPr lang="en-US" sz="1600" b="0" i="0" u="none" strike="noStrike" baseline="0">
              <a:ln>
                <a:noFill/>
              </a:ln>
              <a:solidFill>
                <a:srgbClr val="00008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482" y="1919704"/>
            <a:ext cx="4062687" cy="22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22388" y="4198102"/>
            <a:ext cx="4179982" cy="2345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002823" y="1917889"/>
            <a:ext cx="4002261" cy="2252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020697" y="4261927"/>
            <a:ext cx="3986350" cy="2240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43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0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52560" y="77760"/>
            <a:ext cx="7955280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s-E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Generative adversarial neural networks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1" name="Forma libre 10"/>
          <p:cNvSpPr/>
          <p:nvPr/>
        </p:nvSpPr>
        <p:spPr>
          <a:xfrm>
            <a:off x="68400" y="774196"/>
            <a:ext cx="9235440" cy="14590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117360" tIns="74160" rIns="117360" bIns="74160" anchor="t" anchorCtr="0" compatLnSpc="1">
            <a:noAutofit/>
          </a:bodyPr>
          <a:lstStyle/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➢"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/>
            </a:pPr>
            <a:r>
              <a:rPr lang="en-US" sz="1800" b="0" i="0" u="none" strike="noStrike" baseline="0" smtClean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 The purpose of this system</a:t>
            </a:r>
            <a:r>
              <a:rPr lang="en-US" sz="1800" b="0" i="0" u="none" strike="noStrike" smtClean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 is to produce simulations quickly to be used with a ML method</a:t>
            </a:r>
            <a:r>
              <a:rPr lang="en-US" sz="1800" b="0" i="0" u="none" strike="noStrike" baseline="0" smtClean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 </a:t>
            </a: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➢"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/>
            </a:pPr>
            <a:r>
              <a:rPr lang="es-ES" sz="1800" b="0" i="0" u="none" strike="noStrike" baseline="0" smtClean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 To proof</a:t>
            </a:r>
            <a:r>
              <a:rPr lang="es-ES" sz="1800" b="0" i="0" u="none" strike="noStrike" smtClean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 that we really need to see whether the GAN has “absorbed” the geometry</a:t>
            </a:r>
            <a:endParaRPr lang="en-US" sz="1800" b="0" i="0" u="none" strike="noStrike" baseline="0" smtClean="0">
              <a:ln>
                <a:noFill/>
              </a:ln>
              <a:solidFill>
                <a:srgbClr val="000080"/>
              </a:solidFill>
              <a:latin typeface="Times New Roman" pitchFamily="18"/>
              <a:ea typeface="msmincho" pitchFamily="2"/>
              <a:cs typeface="msmincho" pitchFamily="2"/>
            </a:endParaRP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➢"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/>
            </a:pPr>
            <a:r>
              <a:rPr lang="en-US" sz="1800" b="0" i="0" u="none" strike="noStrike" baseline="0" smtClean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 First thing we can do is to see how the POCA estimation</a:t>
            </a:r>
            <a:r>
              <a:rPr lang="en-US" sz="1800" b="0" i="0" u="none" strike="noStrike" smtClean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 looks for this simulation</a:t>
            </a:r>
            <a:r>
              <a:rPr lang="en-US" sz="1800" b="0" i="0" u="none" strike="noStrike" baseline="0" smtClean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 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99" y="2873800"/>
            <a:ext cx="3801644" cy="36870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755" y="2873800"/>
            <a:ext cx="3801645" cy="36870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CuadroTexto 13"/>
          <p:cNvSpPr txBox="1"/>
          <p:nvPr/>
        </p:nvSpPr>
        <p:spPr>
          <a:xfrm>
            <a:off x="179170" y="2457454"/>
            <a:ext cx="414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Geant4  generated - 16 mm thickness pipe</a:t>
            </a:r>
            <a:endParaRPr lang="en-US"/>
          </a:p>
        </p:txBody>
      </p:sp>
      <p:sp>
        <p:nvSpPr>
          <p:cNvPr id="15" name="CuadroTexto 14"/>
          <p:cNvSpPr txBox="1"/>
          <p:nvPr/>
        </p:nvSpPr>
        <p:spPr>
          <a:xfrm>
            <a:off x="4741980" y="2447195"/>
            <a:ext cx="382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GAN generated - 16 mm thickness pipe</a:t>
            </a:r>
            <a:endParaRPr lang="en-US"/>
          </a:p>
        </p:txBody>
      </p:sp>
      <p:sp>
        <p:nvSpPr>
          <p:cNvPr id="8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44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5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52560" y="77760"/>
            <a:ext cx="6224760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s-E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CNN for pipe thickness regression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286" y="2750259"/>
            <a:ext cx="3993175" cy="3817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uadroTexto 8"/>
          <p:cNvSpPr txBox="1"/>
          <p:nvPr/>
        </p:nvSpPr>
        <p:spPr>
          <a:xfrm>
            <a:off x="445361" y="3771900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chemeClr val="accent6"/>
                </a:solidFill>
              </a:rPr>
              <a:t>The CNN scores similarly on both GEANT4 and GAN samples indicating the validity of the method.</a:t>
            </a:r>
          </a:p>
          <a:p>
            <a:endParaRPr lang="es-ES">
              <a:solidFill>
                <a:schemeClr val="accent6"/>
              </a:solidFill>
            </a:endParaRPr>
          </a:p>
          <a:p>
            <a:r>
              <a:rPr lang="es-ES" smtClean="0">
                <a:solidFill>
                  <a:schemeClr val="accent6"/>
                </a:solidFill>
              </a:rPr>
              <a:t>GAN generation is 80 times faster.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Forma libre 9"/>
          <p:cNvSpPr/>
          <p:nvPr/>
        </p:nvSpPr>
        <p:spPr>
          <a:xfrm>
            <a:off x="68400" y="809374"/>
            <a:ext cx="9235440" cy="205692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117360" tIns="74160" rIns="117360" bIns="74160" anchor="t" anchorCtr="0" compatLnSpc="1">
            <a:noAutofit/>
          </a:bodyPr>
          <a:lstStyle/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➢"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/>
            </a:pPr>
            <a:r>
              <a:rPr lang="en-US" sz="1800" b="0" i="0" u="none" strike="noStrike" baseline="0" smtClean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 A convolutional neural network has been trained to predict the pipe</a:t>
            </a:r>
            <a:r>
              <a:rPr lang="en-US" sz="1800" b="0" i="0" u="none" strike="noStrike" smtClean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 thickness based on POCA</a:t>
            </a:r>
            <a:r>
              <a:rPr lang="en-US" sz="1800" b="0" i="0" u="none" strike="noStrike" baseline="0" smtClean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 </a:t>
            </a: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➢"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/>
            </a:pPr>
            <a:r>
              <a:rPr lang="en-US" sz="1800" b="0" i="0" u="none" strike="noStrike" baseline="0" smtClean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 Training dataset</a:t>
            </a:r>
            <a:r>
              <a:rPr lang="en-US" sz="1800" b="0" i="0" u="none" strike="noStrike" smtClean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 based on 90 POCA images per thickness (4, 6, 8, …, 18 mm</a:t>
            </a:r>
            <a:r>
              <a:rPr lang="en-US" sz="1800" b="0" i="0" u="none" strike="noStrike" baseline="0" smtClean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 thickness)</a:t>
            </a: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➢"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/>
            </a:pPr>
            <a:r>
              <a:rPr lang="es-ES" sz="1800" b="0" i="0" u="none" strike="noStrike" baseline="0" smtClean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 Each POCA image is</a:t>
            </a:r>
            <a:r>
              <a:rPr lang="es-ES" sz="1800" b="0" i="0" u="none" strike="noStrike" smtClean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 made with 300K muons based on CRY + GEANT4 simulation</a:t>
            </a:r>
            <a:endParaRPr lang="en-US" sz="1800" b="0" i="0" u="none" strike="noStrike" baseline="0" smtClean="0">
              <a:ln>
                <a:noFill/>
              </a:ln>
              <a:solidFill>
                <a:srgbClr val="000080"/>
              </a:solidFill>
              <a:latin typeface="Times New Roman" pitchFamily="18"/>
              <a:ea typeface="msmincho" pitchFamily="2"/>
              <a:cs typeface="msmincho" pitchFamily="2"/>
            </a:endParaRP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➢"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/>
            </a:pPr>
            <a:r>
              <a:rPr lang="en-US" sz="1800" b="0" i="0" u="none" strike="noStrike" baseline="0" smtClean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 The CNN uses RestNET50 with 4 additional dense layers with 1024, 512, 512 and 256 nodes</a:t>
            </a:r>
            <a:r>
              <a:rPr lang="es-ES" smtClean="0"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 </a:t>
            </a:r>
            <a:endParaRPr lang="en-US" sz="1800" b="0" i="0" u="none" strike="noStrike" baseline="0" smtClean="0">
              <a:ln>
                <a:noFill/>
              </a:ln>
              <a:solidFill>
                <a:srgbClr val="000080"/>
              </a:solidFill>
              <a:latin typeface="Times New Roman" pitchFamily="18"/>
              <a:ea typeface="msmincho" pitchFamily="2"/>
              <a:cs typeface="msmincho" pitchFamily="2"/>
            </a:endParaRP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5000"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/>
            </a:pPr>
            <a:r>
              <a:rPr lang="en-US" sz="1800" b="0" i="0" u="none" strike="noStrike" baseline="0" smtClean="0">
                <a:ln>
                  <a:noFill/>
                </a:ln>
                <a:solidFill>
                  <a:srgbClr val="000080"/>
                </a:solidFill>
                <a:latin typeface="Times New Roman" pitchFamily="18"/>
                <a:ea typeface="msmincho" pitchFamily="2"/>
                <a:cs typeface="msmincho" pitchFamily="2"/>
              </a:rPr>
              <a:t> </a:t>
            </a:r>
          </a:p>
        </p:txBody>
      </p:sp>
      <p:sp>
        <p:nvSpPr>
          <p:cNvPr id="6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45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52560" y="77760"/>
            <a:ext cx="6224760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s-E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Denoising techniques: the concept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1879" y="731520"/>
            <a:ext cx="90121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problem in tomography is the fact that images are noise and can contain artifacts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 is due to the statistical nature of quantum processes and/or electronic noise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Artifacts appear because of the limitations and assumptions made for the imaging algorithms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the noise is possible if there was a high exposition to images with the same kind of noise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 can be used to distinguish and eliminate the noise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 large variety of methods that can do this: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of them are based on diffusion models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 networks can also be trained to do this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9" y="3778508"/>
            <a:ext cx="4907469" cy="96224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124" y="3056678"/>
            <a:ext cx="3561803" cy="33353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22" y="4829513"/>
            <a:ext cx="4859582" cy="1766549"/>
          </a:xfrm>
          <a:prstGeom prst="rect">
            <a:avLst/>
          </a:prstGeom>
        </p:spPr>
      </p:pic>
      <p:sp>
        <p:nvSpPr>
          <p:cNvPr id="8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46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4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52560" y="77760"/>
            <a:ext cx="6901768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s-E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Denoising techniques: application to G3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7" y="1133376"/>
            <a:ext cx="5765084" cy="524283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876" y="731520"/>
            <a:ext cx="3050931" cy="28937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68" y="3682912"/>
            <a:ext cx="3079506" cy="284874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0293" y="586799"/>
            <a:ext cx="47830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https://agenda.infn.it/event/37033/contributions/228002/attachments/119997/174980/muography_analysis_with_ML_PisaMeeting_BLefevre.pdf</a:t>
            </a:r>
          </a:p>
        </p:txBody>
      </p:sp>
      <p:sp>
        <p:nvSpPr>
          <p:cNvPr id="8" name="Rectángulo 7"/>
          <p:cNvSpPr/>
          <p:nvPr/>
        </p:nvSpPr>
        <p:spPr>
          <a:xfrm>
            <a:off x="469206" y="6346792"/>
            <a:ext cx="3991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/>
              <a:t>Procureur et al., Sci. Adv. 9, eabq8431 (2023)</a:t>
            </a:r>
            <a:endParaRPr lang="en-US" sz="1600" b="1"/>
          </a:p>
        </p:txBody>
      </p:sp>
      <p:sp>
        <p:nvSpPr>
          <p:cNvPr id="9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47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3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066192" y="1186962"/>
            <a:ext cx="492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smtClean="0"/>
              <a:t>Hands-on Exercise</a:t>
            </a:r>
            <a:endParaRPr lang="en-US" sz="4400"/>
          </a:p>
        </p:txBody>
      </p:sp>
      <p:sp>
        <p:nvSpPr>
          <p:cNvPr id="4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48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9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52560" y="77760"/>
            <a:ext cx="7955280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Hands-on exercise</a:t>
            </a:r>
            <a:endParaRPr lang="en-US" sz="3200" b="0" i="0" u="none" strike="noStrike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31879" y="731520"/>
            <a:ext cx="9012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this exercise we will consider a scattering muon tomography setup made of 2 detectors.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detector is composed of 4 layers as indicated in the diagram below.</a:t>
            </a:r>
          </a:p>
        </p:txBody>
      </p:sp>
      <p:sp>
        <p:nvSpPr>
          <p:cNvPr id="5" name="2 Marcador de texto">
            <a:extLst>
              <a:ext uri="{FF2B5EF4-FFF2-40B4-BE49-F238E27FC236}">
                <a16:creationId xmlns:a16="http://schemas.microsoft.com/office/drawing/2014/main" id="{268369C8-1116-E2AE-F48E-951150BEB6FC}"/>
              </a:ext>
            </a:extLst>
          </p:cNvPr>
          <p:cNvSpPr>
            <a:spLocks noGrp="1"/>
          </p:cNvSpPr>
          <p:nvPr/>
        </p:nvSpPr>
        <p:spPr>
          <a:xfrm>
            <a:off x="4652047" y="1978269"/>
            <a:ext cx="4360067" cy="452492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78"/>
              </a:buClr>
              <a:buFont typeface="Arial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0" hangingPunct="1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buFont typeface="Arial" pitchFamily="34" charset="0"/>
              <a:buChar char="–"/>
              <a:defRPr sz="2800" kern="1200">
                <a:solidFill>
                  <a:srgbClr val="000078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buFont typeface="Arial" pitchFamily="34" charset="0"/>
              <a:buChar char="•"/>
              <a:defRPr sz="2400" kern="1200">
                <a:solidFill>
                  <a:srgbClr val="000078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buFont typeface="Arial" pitchFamily="34" charset="0"/>
              <a:buChar char="–"/>
              <a:defRPr sz="2000" kern="1200">
                <a:solidFill>
                  <a:srgbClr val="000078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buFont typeface="Arial" pitchFamily="34" charset="0"/>
              <a:buChar char="»"/>
              <a:defRPr sz="2000" kern="1200">
                <a:solidFill>
                  <a:srgbClr val="000078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buFont typeface="Arial" pitchFamily="34" charset="0"/>
              <a:buChar char="•"/>
              <a:defRPr sz="2000" kern="1200">
                <a:solidFill>
                  <a:srgbClr val="000078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buFont typeface="Arial" pitchFamily="34" charset="0"/>
              <a:buChar char="•"/>
              <a:defRPr sz="2000" kern="1200">
                <a:solidFill>
                  <a:srgbClr val="000078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buFont typeface="Arial" pitchFamily="34" charset="0"/>
              <a:buChar char="•"/>
              <a:defRPr sz="2000" kern="1200">
                <a:solidFill>
                  <a:srgbClr val="000078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buFont typeface="Arial" pitchFamily="34" charset="0"/>
              <a:buChar char="•"/>
              <a:defRPr sz="2000" kern="1200">
                <a:solidFill>
                  <a:srgbClr val="000078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005387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508" y="2417317"/>
            <a:ext cx="5142681" cy="1966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508" y="4427933"/>
            <a:ext cx="5142681" cy="19663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Paralelogramo 12"/>
          <p:cNvSpPr/>
          <p:nvPr/>
        </p:nvSpPr>
        <p:spPr>
          <a:xfrm>
            <a:off x="556842" y="4275987"/>
            <a:ext cx="1230923" cy="404440"/>
          </a:xfrm>
          <a:prstGeom prst="parallelogram">
            <a:avLst>
              <a:gd name="adj" fmla="val 1212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elogramo 13"/>
          <p:cNvSpPr/>
          <p:nvPr/>
        </p:nvSpPr>
        <p:spPr>
          <a:xfrm>
            <a:off x="550984" y="4824044"/>
            <a:ext cx="1230923" cy="404440"/>
          </a:xfrm>
          <a:prstGeom prst="parallelogram">
            <a:avLst>
              <a:gd name="adj" fmla="val 1212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elogramo 14"/>
          <p:cNvSpPr/>
          <p:nvPr/>
        </p:nvSpPr>
        <p:spPr>
          <a:xfrm>
            <a:off x="550977" y="5351585"/>
            <a:ext cx="1230923" cy="404440"/>
          </a:xfrm>
          <a:prstGeom prst="parallelogram">
            <a:avLst>
              <a:gd name="adj" fmla="val 1212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elogramo 15"/>
          <p:cNvSpPr/>
          <p:nvPr/>
        </p:nvSpPr>
        <p:spPr>
          <a:xfrm>
            <a:off x="571500" y="5864477"/>
            <a:ext cx="1230923" cy="404440"/>
          </a:xfrm>
          <a:prstGeom prst="parallelogram">
            <a:avLst>
              <a:gd name="adj" fmla="val 1212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elogramo 17"/>
          <p:cNvSpPr/>
          <p:nvPr/>
        </p:nvSpPr>
        <p:spPr>
          <a:xfrm>
            <a:off x="568568" y="2089634"/>
            <a:ext cx="1230923" cy="404440"/>
          </a:xfrm>
          <a:prstGeom prst="parallelogram">
            <a:avLst>
              <a:gd name="adj" fmla="val 1212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elogramo 18"/>
          <p:cNvSpPr/>
          <p:nvPr/>
        </p:nvSpPr>
        <p:spPr>
          <a:xfrm>
            <a:off x="562710" y="2637691"/>
            <a:ext cx="1230923" cy="404440"/>
          </a:xfrm>
          <a:prstGeom prst="parallelogram">
            <a:avLst>
              <a:gd name="adj" fmla="val 1212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elogramo 19"/>
          <p:cNvSpPr/>
          <p:nvPr/>
        </p:nvSpPr>
        <p:spPr>
          <a:xfrm>
            <a:off x="562703" y="3165232"/>
            <a:ext cx="1230923" cy="404440"/>
          </a:xfrm>
          <a:prstGeom prst="parallelogram">
            <a:avLst>
              <a:gd name="adj" fmla="val 1212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elogramo 20"/>
          <p:cNvSpPr/>
          <p:nvPr/>
        </p:nvSpPr>
        <p:spPr>
          <a:xfrm>
            <a:off x="583226" y="3678124"/>
            <a:ext cx="1230923" cy="404440"/>
          </a:xfrm>
          <a:prstGeom prst="parallelogram">
            <a:avLst>
              <a:gd name="adj" fmla="val 1212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ector recto de flecha 22"/>
          <p:cNvCxnSpPr/>
          <p:nvPr/>
        </p:nvCxnSpPr>
        <p:spPr>
          <a:xfrm>
            <a:off x="1046285" y="1978269"/>
            <a:ext cx="76786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H="1">
            <a:off x="556850" y="2031440"/>
            <a:ext cx="463060" cy="39691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>
            <a:off x="1890348" y="3722072"/>
            <a:ext cx="5861" cy="47772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274018" y="2007534"/>
            <a:ext cx="577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smtClean="0">
                <a:solidFill>
                  <a:srgbClr val="FF0000"/>
                </a:solidFill>
              </a:rPr>
              <a:t>25 cm</a:t>
            </a:r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1178164" y="1690387"/>
            <a:ext cx="577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smtClean="0">
                <a:solidFill>
                  <a:srgbClr val="FF0000"/>
                </a:solidFill>
              </a:rPr>
              <a:t>25 cm</a:t>
            </a:r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1893275" y="3794679"/>
            <a:ext cx="577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smtClean="0">
                <a:solidFill>
                  <a:srgbClr val="FF0000"/>
                </a:solidFill>
              </a:rPr>
              <a:t>10 cm</a:t>
            </a:r>
            <a:endParaRPr lang="en-US" sz="1200">
              <a:solidFill>
                <a:srgbClr val="FF0000"/>
              </a:solidFill>
            </a:endParaRPr>
          </a:p>
        </p:txBody>
      </p:sp>
      <p:cxnSp>
        <p:nvCxnSpPr>
          <p:cNvPr id="35" name="Conector recto de flecha 34"/>
          <p:cNvCxnSpPr/>
          <p:nvPr/>
        </p:nvCxnSpPr>
        <p:spPr>
          <a:xfrm flipH="1">
            <a:off x="2593731" y="2109124"/>
            <a:ext cx="5859" cy="371844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/>
          <p:cNvSpPr txBox="1"/>
          <p:nvPr/>
        </p:nvSpPr>
        <p:spPr>
          <a:xfrm>
            <a:off x="2590796" y="3815195"/>
            <a:ext cx="577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solidFill>
                  <a:srgbClr val="FF0000"/>
                </a:solidFill>
              </a:rPr>
              <a:t>9</a:t>
            </a:r>
            <a:r>
              <a:rPr lang="es-ES" sz="1200" smtClean="0">
                <a:solidFill>
                  <a:srgbClr val="FF0000"/>
                </a:solidFill>
              </a:rPr>
              <a:t>0 cm</a:t>
            </a:r>
            <a:endParaRPr lang="en-US" sz="1200">
              <a:solidFill>
                <a:srgbClr val="FF0000"/>
              </a:solidFill>
            </a:endParaRPr>
          </a:p>
        </p:txBody>
      </p:sp>
      <p:cxnSp>
        <p:nvCxnSpPr>
          <p:cNvPr id="11" name="Conector recto 10"/>
          <p:cNvCxnSpPr/>
          <p:nvPr/>
        </p:nvCxnSpPr>
        <p:spPr>
          <a:xfrm flipV="1">
            <a:off x="1802423" y="2089634"/>
            <a:ext cx="773725" cy="124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 flipV="1">
            <a:off x="1796564" y="5855672"/>
            <a:ext cx="773725" cy="124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/>
          <p:cNvSpPr txBox="1"/>
          <p:nvPr/>
        </p:nvSpPr>
        <p:spPr>
          <a:xfrm>
            <a:off x="3168165" y="1562517"/>
            <a:ext cx="9012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Layers are instrumented for both coordinates X, 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Spacial resolution is 1.3/sqrt(12) cm in each coordinate</a:t>
            </a:r>
          </a:p>
        </p:txBody>
      </p:sp>
      <p:sp>
        <p:nvSpPr>
          <p:cNvPr id="27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90200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49</a:t>
            </a:r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890348" y="2857500"/>
            <a:ext cx="70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Det 1</a:t>
            </a:r>
            <a:endParaRPr lang="en-US"/>
          </a:p>
        </p:txBody>
      </p:sp>
      <p:sp>
        <p:nvSpPr>
          <p:cNvPr id="29" name="CuadroTexto 28"/>
          <p:cNvSpPr txBox="1"/>
          <p:nvPr/>
        </p:nvSpPr>
        <p:spPr>
          <a:xfrm>
            <a:off x="1875695" y="4891452"/>
            <a:ext cx="70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Det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4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907782" y="6661866"/>
            <a:ext cx="636840" cy="505079"/>
          </a:xfrm>
        </p:spPr>
        <p:txBody>
          <a:bodyPr/>
          <a:lstStyle/>
          <a:p>
            <a:pPr lvl="0"/>
            <a:fld id="{B1410E88-7A2B-4DC0-A176-6A12F6EC6A4C}" type="slidenum">
              <a:rPr/>
              <a:t>5</a:t>
            </a:fld>
            <a:endParaRPr lang="en-US" dirty="0"/>
          </a:p>
        </p:txBody>
      </p:sp>
      <p:sp>
        <p:nvSpPr>
          <p:cNvPr id="2" name="Forma libre 1"/>
          <p:cNvSpPr/>
          <p:nvPr/>
        </p:nvSpPr>
        <p:spPr>
          <a:xfrm>
            <a:off x="175424" y="77760"/>
            <a:ext cx="7509053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Cosmic rays: origin and composition</a:t>
            </a:r>
            <a:endParaRPr lang="en-US" sz="3200" b="0" i="0" u="none" strike="noStrike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31880" y="694599"/>
            <a:ext cx="9012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flux of </a:t>
            </a:r>
            <a:r>
              <a:rPr lang="es-ES" sz="16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es-ES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es-ES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particles</a:t>
            </a:r>
            <a:r>
              <a:rPr lang="es-ES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bombarding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Earth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outer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es-ES" sz="1600" dirty="0" smtClean="0">
              <a:solidFill>
                <a:srgbClr val="1603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Composed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mainly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protons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(98%),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alpha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(~2%), and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(&lt; 0.1%)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Cosmic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energectic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observed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</a:t>
            </a:r>
            <a:endParaRPr lang="es-E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3265" y="2111982"/>
            <a:ext cx="4708080" cy="353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278804" y="2111982"/>
            <a:ext cx="3683850" cy="44207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uadroTexto 6"/>
          <p:cNvSpPr txBox="1"/>
          <p:nvPr/>
        </p:nvSpPr>
        <p:spPr>
          <a:xfrm>
            <a:off x="283264" y="5862906"/>
            <a:ext cx="5669279" cy="5137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 dirty="0">
                <a:ln>
                  <a:noFill/>
                </a:ln>
                <a:latin typeface="Liberation Sans" pitchFamily="18"/>
                <a:ea typeface="DejaVu Sans" pitchFamily="2"/>
                <a:cs typeface="FreeSans" pitchFamily="2"/>
              </a:rPr>
              <a:t>The Oh-My-God Particle 3x10</a:t>
            </a:r>
            <a:r>
              <a:rPr lang="en-US" sz="1500" b="0" i="0" u="none" strike="noStrike" kern="1200" cap="none" baseline="33000" dirty="0">
                <a:ln>
                  <a:noFill/>
                </a:ln>
                <a:latin typeface="Liberation Sans" pitchFamily="18"/>
                <a:ea typeface="DejaVu Sans" pitchFamily="2"/>
                <a:cs typeface="FreeSans" pitchFamily="2"/>
              </a:rPr>
              <a:t>8</a:t>
            </a:r>
            <a:r>
              <a:rPr lang="en-US" sz="1500" b="1" i="0" u="none" strike="noStrike" kern="1200" cap="none" baseline="0" dirty="0">
                <a:ln>
                  <a:noFill/>
                </a:ln>
                <a:latin typeface="Liberation Sans" pitchFamily="18"/>
                <a:ea typeface="DejaVu Sans" pitchFamily="2"/>
                <a:cs typeface="FreeSans" pitchFamily="2"/>
              </a:rPr>
              <a:t> </a:t>
            </a:r>
            <a:r>
              <a:rPr lang="en-US" sz="1500" b="0" i="0" u="none" strike="noStrike" kern="1200" cap="none" baseline="0" dirty="0" err="1">
                <a:ln>
                  <a:noFill/>
                </a:ln>
                <a:latin typeface="Liberation Sans" pitchFamily="18"/>
                <a:ea typeface="DejaVu Sans" pitchFamily="2"/>
                <a:cs typeface="FreeSans" pitchFamily="2"/>
              </a:rPr>
              <a:t>TeV</a:t>
            </a:r>
            <a:r>
              <a:rPr lang="en-US" sz="1500" b="0" i="0" u="none" strike="noStrike" kern="1200" cap="none" baseline="0" dirty="0">
                <a:ln>
                  <a:noFill/>
                </a:ln>
                <a:latin typeface="Liberation Sans" pitchFamily="18"/>
                <a:ea typeface="DejaVu Sans" pitchFamily="2"/>
                <a:cs typeface="FreeSans" pitchFamily="2"/>
              </a:rPr>
              <a:t> (1991, several since then)</a:t>
            </a:r>
          </a:p>
        </p:txBody>
      </p:sp>
      <p:sp>
        <p:nvSpPr>
          <p:cNvPr id="3" name="Rectángulo 2"/>
          <p:cNvSpPr/>
          <p:nvPr/>
        </p:nvSpPr>
        <p:spPr>
          <a:xfrm>
            <a:off x="839858" y="6172792"/>
            <a:ext cx="39229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</a:rPr>
              <a:t>https://en.wikipedia.org/wiki/Oh-My-God_particle</a:t>
            </a:r>
          </a:p>
        </p:txBody>
      </p:sp>
    </p:spTree>
    <p:extLst>
      <p:ext uri="{BB962C8B-B14F-4D97-AF65-F5344CB8AC3E}">
        <p14:creationId xmlns:p14="http://schemas.microsoft.com/office/powerpoint/2010/main" val="233269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52560" y="77760"/>
            <a:ext cx="7955280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Hands-on exercise</a:t>
            </a:r>
            <a:endParaRPr lang="en-US" sz="3200" b="0" i="0" u="none" strike="noStrike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31879" y="555674"/>
            <a:ext cx="90121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information in the ntuple is very simple: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(x1, y1, z1) and direction (vx1, vy1, vz1) at detector 1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(x2, y2, z2) and direction (vx2, vy2, vz2) at detector 2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angular difference between both in X and Y (dthetax, dthetay)</a:t>
            </a:r>
            <a:endParaRPr lang="es-ES" sz="1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Notice that tracks have been already reconstructed -&gt; only events with hits in all layers were selected</a:t>
            </a:r>
            <a:endParaRPr lang="es-ES" sz="1600" smtClean="0">
              <a:solidFill>
                <a:srgbClr val="1603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90200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50</a:t>
            </a:r>
            <a:endParaRPr lang="en-US"/>
          </a:p>
        </p:txBody>
      </p:sp>
      <p:sp>
        <p:nvSpPr>
          <p:cNvPr id="30" name="Paralelogramo 29"/>
          <p:cNvSpPr/>
          <p:nvPr/>
        </p:nvSpPr>
        <p:spPr>
          <a:xfrm>
            <a:off x="1031628" y="4680432"/>
            <a:ext cx="1230923" cy="392944"/>
          </a:xfrm>
          <a:prstGeom prst="parallelogram">
            <a:avLst>
              <a:gd name="adj" fmla="val 1212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aralelogramo 30"/>
          <p:cNvSpPr/>
          <p:nvPr/>
        </p:nvSpPr>
        <p:spPr>
          <a:xfrm>
            <a:off x="1025770" y="5193321"/>
            <a:ext cx="1230923" cy="392944"/>
          </a:xfrm>
          <a:prstGeom prst="parallelogram">
            <a:avLst>
              <a:gd name="adj" fmla="val 1212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aralelogramo 31"/>
          <p:cNvSpPr/>
          <p:nvPr/>
        </p:nvSpPr>
        <p:spPr>
          <a:xfrm>
            <a:off x="1025763" y="5720862"/>
            <a:ext cx="1230923" cy="392944"/>
          </a:xfrm>
          <a:prstGeom prst="parallelogram">
            <a:avLst>
              <a:gd name="adj" fmla="val 1212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elogramo 32"/>
          <p:cNvSpPr/>
          <p:nvPr/>
        </p:nvSpPr>
        <p:spPr>
          <a:xfrm>
            <a:off x="1046286" y="6233754"/>
            <a:ext cx="1230923" cy="392944"/>
          </a:xfrm>
          <a:prstGeom prst="parallelogram">
            <a:avLst>
              <a:gd name="adj" fmla="val 1212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aralelogramo 38"/>
          <p:cNvSpPr/>
          <p:nvPr/>
        </p:nvSpPr>
        <p:spPr>
          <a:xfrm>
            <a:off x="1043354" y="2511663"/>
            <a:ext cx="1230923" cy="392944"/>
          </a:xfrm>
          <a:prstGeom prst="parallelogram">
            <a:avLst>
              <a:gd name="adj" fmla="val 1212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aralelogramo 39"/>
          <p:cNvSpPr/>
          <p:nvPr/>
        </p:nvSpPr>
        <p:spPr>
          <a:xfrm>
            <a:off x="1037496" y="3024552"/>
            <a:ext cx="1230923" cy="392944"/>
          </a:xfrm>
          <a:prstGeom prst="parallelogram">
            <a:avLst>
              <a:gd name="adj" fmla="val 1212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aralelogramo 40"/>
          <p:cNvSpPr/>
          <p:nvPr/>
        </p:nvSpPr>
        <p:spPr>
          <a:xfrm>
            <a:off x="1037489" y="3534509"/>
            <a:ext cx="1230923" cy="392944"/>
          </a:xfrm>
          <a:prstGeom prst="parallelogram">
            <a:avLst>
              <a:gd name="adj" fmla="val 1212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elogramo 41"/>
          <p:cNvSpPr/>
          <p:nvPr/>
        </p:nvSpPr>
        <p:spPr>
          <a:xfrm>
            <a:off x="1058012" y="4047401"/>
            <a:ext cx="1230923" cy="392944"/>
          </a:xfrm>
          <a:prstGeom prst="parallelogram">
            <a:avLst>
              <a:gd name="adj" fmla="val 1212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/>
          <p:cNvSpPr/>
          <p:nvPr/>
        </p:nvSpPr>
        <p:spPr>
          <a:xfrm>
            <a:off x="1468316" y="2591382"/>
            <a:ext cx="52754" cy="527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/>
          <p:cNvSpPr/>
          <p:nvPr/>
        </p:nvSpPr>
        <p:spPr>
          <a:xfrm>
            <a:off x="1620716" y="3200987"/>
            <a:ext cx="52754" cy="527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/>
          <p:cNvSpPr/>
          <p:nvPr/>
        </p:nvSpPr>
        <p:spPr>
          <a:xfrm>
            <a:off x="1764324" y="3740253"/>
            <a:ext cx="52754" cy="527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/>
          <p:cNvSpPr/>
          <p:nvPr/>
        </p:nvSpPr>
        <p:spPr>
          <a:xfrm>
            <a:off x="1907932" y="4226762"/>
            <a:ext cx="52754" cy="527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ector recto 62"/>
          <p:cNvCxnSpPr>
            <a:stCxn id="58" idx="0"/>
          </p:cNvCxnSpPr>
          <p:nvPr/>
        </p:nvCxnSpPr>
        <p:spPr>
          <a:xfrm>
            <a:off x="1494693" y="2591382"/>
            <a:ext cx="413239" cy="168813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/>
          <p:cNvCxnSpPr/>
          <p:nvPr/>
        </p:nvCxnSpPr>
        <p:spPr>
          <a:xfrm flipH="1">
            <a:off x="1468316" y="4806476"/>
            <a:ext cx="439616" cy="162375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ipse 66"/>
          <p:cNvSpPr/>
          <p:nvPr/>
        </p:nvSpPr>
        <p:spPr>
          <a:xfrm>
            <a:off x="1866902" y="4897909"/>
            <a:ext cx="52754" cy="527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ipse 67"/>
          <p:cNvSpPr/>
          <p:nvPr/>
        </p:nvSpPr>
        <p:spPr>
          <a:xfrm>
            <a:off x="1729157" y="5393206"/>
            <a:ext cx="52754" cy="527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ipse 68"/>
          <p:cNvSpPr/>
          <p:nvPr/>
        </p:nvSpPr>
        <p:spPr>
          <a:xfrm>
            <a:off x="1556247" y="5976431"/>
            <a:ext cx="52754" cy="527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Elipse 69"/>
          <p:cNvSpPr/>
          <p:nvPr/>
        </p:nvSpPr>
        <p:spPr>
          <a:xfrm>
            <a:off x="1427291" y="6462938"/>
            <a:ext cx="52754" cy="527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uadroTexto 70"/>
          <p:cNvSpPr txBox="1"/>
          <p:nvPr/>
        </p:nvSpPr>
        <p:spPr>
          <a:xfrm>
            <a:off x="2497014" y="3221024"/>
            <a:ext cx="533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Linear fit to hit positions -&gt; (x1, y1, z1), (vx1, vy1, vz1) </a:t>
            </a:r>
            <a:endParaRPr lang="en-US"/>
          </a:p>
        </p:txBody>
      </p:sp>
      <p:sp>
        <p:nvSpPr>
          <p:cNvPr id="72" name="CuadroTexto 71"/>
          <p:cNvSpPr txBox="1"/>
          <p:nvPr/>
        </p:nvSpPr>
        <p:spPr>
          <a:xfrm>
            <a:off x="2526323" y="5342904"/>
            <a:ext cx="533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Linear fit to hit positions -&gt; (x2, y2, z2), (vx2, vy2, vz2)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52560" y="77760"/>
            <a:ext cx="7955280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Hands-on exercise</a:t>
            </a:r>
            <a:endParaRPr lang="en-US" sz="3200" b="0" i="0" u="none" strike="noStrike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31879" y="555674"/>
            <a:ext cx="9012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the exercise is to apply the POCA algorithm to this dataset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keep it simple: we will just estimate the POCA point for every event and fill a 2D histogram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will find more instructions in the jupyter notebook</a:t>
            </a:r>
          </a:p>
        </p:txBody>
      </p:sp>
      <p:sp>
        <p:nvSpPr>
          <p:cNvPr id="27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90200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51</a:t>
            </a:r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79" y="2457751"/>
            <a:ext cx="8238392" cy="28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2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52560" y="77760"/>
            <a:ext cx="7955280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Hands-on exercise</a:t>
            </a:r>
            <a:endParaRPr lang="en-US" sz="3200" b="0" i="0" u="none" strike="noStrike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31879" y="555674"/>
            <a:ext cx="9012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the exercise is to apply the POCA algorithm to this dataset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keep it simple: we will just estimate the POCA point for every event and fill a 2D histogram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will find more instructions in the jupyter notebook</a:t>
            </a:r>
          </a:p>
        </p:txBody>
      </p:sp>
      <p:sp>
        <p:nvSpPr>
          <p:cNvPr id="27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90200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52</a:t>
            </a:r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79" y="2457751"/>
            <a:ext cx="8238391" cy="28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6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52560" y="77760"/>
            <a:ext cx="7955280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Hands-on exercise</a:t>
            </a:r>
            <a:endParaRPr lang="en-US" sz="3200" b="0" i="0" u="none" strike="noStrike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31879" y="555674"/>
            <a:ext cx="9012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the exercise is to apply the POCA algorithm to this dataset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keep it simple: we will just estimate the POCA point for every event and fill a 2D histogram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will find more instructions in the jupyter notebook</a:t>
            </a:r>
          </a:p>
        </p:txBody>
      </p:sp>
      <p:sp>
        <p:nvSpPr>
          <p:cNvPr id="27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90200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53</a:t>
            </a:r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79" y="2457751"/>
            <a:ext cx="8238391" cy="28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066192" y="1186962"/>
            <a:ext cx="492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smtClean="0"/>
              <a:t>Bonus slides</a:t>
            </a:r>
            <a:endParaRPr lang="en-US" sz="4400"/>
          </a:p>
        </p:txBody>
      </p:sp>
      <p:sp>
        <p:nvSpPr>
          <p:cNvPr id="3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4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52560" y="77760"/>
            <a:ext cx="7955280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b="0" i="0" u="none" strike="noStrike" baseline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Applications of Muon</a:t>
            </a:r>
            <a:r>
              <a:rPr lang="en-US" sz="3200" b="0" i="0" u="none" strike="noStrike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Tomography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31880" y="738559"/>
            <a:ext cx="87424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Muon </a:t>
            </a:r>
            <a:r>
              <a:rPr lang="es-ES" sz="160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tomography</a:t>
            </a: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used as a Non-</a:t>
            </a:r>
            <a:r>
              <a:rPr lang="es-ES" sz="160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Destructive</a:t>
            </a: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(NDT) technique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Preventive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equipment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degratation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control of the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production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liquid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interfaces,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tolerances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assesment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(continuos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integrity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Z material smuggling detection in border security (cargo inspection)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Cavity, defect detections in civil engineering, archeology, others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Muography</a:t>
            </a: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</a:t>
            </a:r>
            <a:r>
              <a:rPr lang="es-ES" sz="160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</a:t>
            </a: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</a:t>
            </a:r>
            <a:r>
              <a:rPr lang="es-ES" sz="160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</a:t>
            </a: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s-ES" sz="1600" smtClean="0">
              <a:solidFill>
                <a:srgbClr val="1603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penetration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(no problem to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deal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several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meters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steel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physically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touch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the object</a:t>
            </a:r>
            <a:r>
              <a:rPr lang="es-E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 can be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equipment</a:t>
            </a:r>
            <a:r>
              <a:rPr lang="es-E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s-E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production</a:t>
            </a:r>
            <a:endParaRPr lang="es-ES" sz="1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n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8073" t="15318" r="26528" b="28084"/>
          <a:stretch>
            <a:fillRect/>
          </a:stretch>
        </p:blipFill>
        <p:spPr>
          <a:xfrm>
            <a:off x="2215800" y="4146382"/>
            <a:ext cx="2339640" cy="252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n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639400" y="4920382"/>
            <a:ext cx="1044359" cy="138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n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614480" y="4920382"/>
            <a:ext cx="1024559" cy="138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n 1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904440" y="4513581"/>
            <a:ext cx="983519" cy="215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Imagen 1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 rot="5400000">
            <a:off x="7838820" y="4596561"/>
            <a:ext cx="1258559" cy="1011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n 2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961400" y="5834782"/>
            <a:ext cx="1012319" cy="830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-78480" y="4692142"/>
            <a:ext cx="2377439" cy="2000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35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175424" y="77760"/>
            <a:ext cx="7509053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b="0" i="0" u="none" strike="noStrike" baseline="0" err="1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Muography</a:t>
            </a:r>
            <a:r>
              <a:rPr lang="en-US" sz="3200" b="0" i="0" u="none" strike="noStrike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in the industry: </a:t>
            </a:r>
            <a:r>
              <a:rPr lang="en-U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pipe corrosion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" y="2067235"/>
            <a:ext cx="9092211" cy="42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1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1410E88-7A2B-4DC0-A176-6A12F6EC6A4C}" type="slidenum">
              <a:t>57</a:t>
            </a:fld>
            <a:endParaRPr lang="en-US"/>
          </a:p>
        </p:txBody>
      </p:sp>
      <p:sp>
        <p:nvSpPr>
          <p:cNvPr id="2" name="Forma libre 1"/>
          <p:cNvSpPr/>
          <p:nvPr/>
        </p:nvSpPr>
        <p:spPr>
          <a:xfrm>
            <a:off x="-52561" y="77760"/>
            <a:ext cx="5363116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s-E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Muography on organics?</a:t>
            </a:r>
            <a:endParaRPr lang="en-US" sz="3200" b="0" i="0" u="none" strike="noStrike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80" y="1245567"/>
            <a:ext cx="3864220" cy="51522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475" y="1245567"/>
            <a:ext cx="3864220" cy="515229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932475" y="219974"/>
            <a:ext cx="5495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</a:rPr>
              <a:t>Let’s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have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some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fun</a:t>
            </a:r>
            <a:r>
              <a:rPr lang="es-ES" dirty="0" smtClean="0">
                <a:solidFill>
                  <a:srgbClr val="FF0000"/>
                </a:solidFill>
              </a:rPr>
              <a:t> (</a:t>
            </a:r>
            <a:r>
              <a:rPr lang="es-ES" dirty="0" err="1" smtClean="0">
                <a:solidFill>
                  <a:srgbClr val="FF0000"/>
                </a:solidFill>
              </a:rPr>
              <a:t>sorry</a:t>
            </a:r>
            <a:r>
              <a:rPr lang="es-ES" dirty="0" smtClean="0">
                <a:solidFill>
                  <a:srgbClr val="FF0000"/>
                </a:solidFill>
              </a:rPr>
              <a:t>!)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349870" y="734021"/>
            <a:ext cx="249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002060"/>
                </a:solidFill>
              </a:rPr>
              <a:t>Iberic</a:t>
            </a:r>
            <a:r>
              <a:rPr lang="es-ES" dirty="0" smtClean="0">
                <a:solidFill>
                  <a:srgbClr val="002060"/>
                </a:solidFill>
              </a:rPr>
              <a:t> </a:t>
            </a:r>
            <a:r>
              <a:rPr lang="es-ES" dirty="0" err="1" smtClean="0">
                <a:solidFill>
                  <a:srgbClr val="002060"/>
                </a:solidFill>
              </a:rPr>
              <a:t>Ham</a:t>
            </a:r>
            <a:r>
              <a:rPr lang="es-ES" dirty="0" smtClean="0">
                <a:solidFill>
                  <a:srgbClr val="002060"/>
                </a:solidFill>
              </a:rPr>
              <a:t> “Pata Negra”</a:t>
            </a:r>
            <a:endParaRPr lang="es-ES" dirty="0">
              <a:solidFill>
                <a:srgbClr val="002060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829" y="731520"/>
            <a:ext cx="15430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3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1410E88-7A2B-4DC0-A176-6A12F6EC6A4C}" type="slidenum">
              <a:t>58</a:t>
            </a:fld>
            <a:endParaRPr lang="en-US"/>
          </a:p>
        </p:txBody>
      </p:sp>
      <p:sp>
        <p:nvSpPr>
          <p:cNvPr id="2" name="Forma libre 1"/>
          <p:cNvSpPr/>
          <p:nvPr/>
        </p:nvSpPr>
        <p:spPr>
          <a:xfrm>
            <a:off x="-52561" y="77760"/>
            <a:ext cx="5363116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Muography on organics?</a:t>
            </a:r>
            <a:endParaRPr lang="en-US" sz="3200" b="0" i="0" u="none" strike="noStrike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932475" y="219974"/>
            <a:ext cx="5495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</a:rPr>
              <a:t>Let’s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have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some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fun</a:t>
            </a:r>
            <a:r>
              <a:rPr lang="es-ES" dirty="0" smtClean="0">
                <a:solidFill>
                  <a:srgbClr val="FF0000"/>
                </a:solidFill>
              </a:rPr>
              <a:t> (</a:t>
            </a:r>
            <a:r>
              <a:rPr lang="es-ES" dirty="0" err="1" smtClean="0">
                <a:solidFill>
                  <a:srgbClr val="FF0000"/>
                </a:solidFill>
              </a:rPr>
              <a:t>sorry</a:t>
            </a:r>
            <a:r>
              <a:rPr lang="es-ES" dirty="0" smtClean="0">
                <a:solidFill>
                  <a:srgbClr val="FF0000"/>
                </a:solidFill>
              </a:rPr>
              <a:t>!)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10" name="Imagen 9" descr="Pantalla de video juego en la mano&#10;&#10;Descripción generada automáticamente con confianza baja">
            <a:extLst>
              <a:ext uri="{FF2B5EF4-FFF2-40B4-BE49-F238E27FC236}">
                <a16:creationId xmlns:a16="http://schemas.microsoft.com/office/drawing/2014/main" id="{6DDE1C3F-B305-F4E6-B1DA-59AB9529E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8" y="1854734"/>
            <a:ext cx="6118982" cy="344702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835" y="731520"/>
            <a:ext cx="1249547" cy="101814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11015" y="933739"/>
            <a:ext cx="68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Nice</a:t>
            </a:r>
            <a:r>
              <a:rPr lang="es-E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3D </a:t>
            </a:r>
            <a:r>
              <a:rPr lang="es-E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  <a:r>
              <a:rPr lang="es-E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E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</a:t>
            </a:r>
            <a:r>
              <a:rPr lang="es-E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s-E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s-E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containing</a:t>
            </a:r>
            <a:r>
              <a:rPr lang="es-E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light </a:t>
            </a:r>
            <a:r>
              <a:rPr lang="es-E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endParaRPr lang="es-E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93079" y="5552635"/>
            <a:ext cx="8068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Systematic</a:t>
            </a:r>
            <a:r>
              <a:rPr lang="es-E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studies</a:t>
            </a:r>
            <a:r>
              <a:rPr lang="es-E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s-E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s-E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kind</a:t>
            </a:r>
            <a:r>
              <a:rPr lang="es-E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E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es-E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lang="es-E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s-E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 </a:t>
            </a:r>
            <a:r>
              <a:rPr lang="es-E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continued</a:t>
            </a:r>
            <a:r>
              <a:rPr lang="es-E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…as </a:t>
            </a:r>
            <a:r>
              <a:rPr lang="es-E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es-E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misteriously</a:t>
            </a:r>
            <a:r>
              <a:rPr lang="es-E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dissappeared</a:t>
            </a:r>
            <a:endParaRPr lang="es-E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812" y="1900892"/>
            <a:ext cx="2550651" cy="340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7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70338" y="77760"/>
            <a:ext cx="8009792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s-E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Border security: cargo inspection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6" name="Marcador de número de diapositiva 4">
            <a:extLst>
              <a:ext uri="{FF2B5EF4-FFF2-40B4-BE49-F238E27FC236}">
                <a16:creationId xmlns:a16="http://schemas.microsoft.com/office/drawing/2014/main" id="{341D5628-5A12-0F95-BE2C-4AFC1DD3C7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58172" y="6578617"/>
            <a:ext cx="1234273" cy="276331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05750E-78C2-4307-B403-626622FDE56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D7CF2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D7CF2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56DA19-363A-BBAA-1E3C-AEB7B1D1DAAE}"/>
              </a:ext>
            </a:extLst>
          </p:cNvPr>
          <p:cNvSpPr txBox="1"/>
          <p:nvPr/>
        </p:nvSpPr>
        <p:spPr>
          <a:xfrm>
            <a:off x="4624754" y="3575568"/>
            <a:ext cx="4633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Hidden threat in scrap metal container</a:t>
            </a:r>
            <a:endParaRPr lang="en-GB" sz="1200" dirty="0"/>
          </a:p>
        </p:txBody>
      </p:sp>
      <p:pic>
        <p:nvPicPr>
          <p:cNvPr id="9" name="Imagen 8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B9D7FD9-951A-3404-A46F-8D6D47052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754" y="1042435"/>
            <a:ext cx="4498306" cy="2534044"/>
          </a:xfrm>
          <a:prstGeom prst="rect">
            <a:avLst/>
          </a:prstGeom>
        </p:spPr>
      </p:pic>
      <p:pic>
        <p:nvPicPr>
          <p:cNvPr id="10" name="Imagen 9" descr="Banca de madera&#10;&#10;Descripción generada automáticamente con confianza media">
            <a:extLst>
              <a:ext uri="{FF2B5EF4-FFF2-40B4-BE49-F238E27FC236}">
                <a16:creationId xmlns:a16="http://schemas.microsoft.com/office/drawing/2014/main" id="{82048323-5359-300D-4DFD-A77BC6FE3C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69" y="3887394"/>
            <a:ext cx="6137031" cy="2761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n 14" descr="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2E5A6844-5816-886D-187F-05F743051F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09" y="4163483"/>
            <a:ext cx="1191974" cy="632153"/>
          </a:xfrm>
          <a:prstGeom prst="rect">
            <a:avLst/>
          </a:prstGeom>
        </p:spPr>
      </p:pic>
      <p:pic>
        <p:nvPicPr>
          <p:cNvPr id="16" name="Imagen 15" descr="Escala de tiempo&#10;&#10;Descripción generada automáticamente con confianza baja">
            <a:extLst>
              <a:ext uri="{FF2B5EF4-FFF2-40B4-BE49-F238E27FC236}">
                <a16:creationId xmlns:a16="http://schemas.microsoft.com/office/drawing/2014/main" id="{2289C62E-8617-4475-7796-A5C360BF1E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89" y="4144038"/>
            <a:ext cx="2178587" cy="619907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131880" y="712186"/>
            <a:ext cx="8742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Muon inspection portal in the port of Santander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Portal surface is 3x3 m</a:t>
            </a:r>
            <a:r>
              <a:rPr lang="es-ES" sz="1600" baseline="300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sz="160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otal active area is 72 m</a:t>
            </a:r>
            <a:r>
              <a:rPr lang="es-ES" sz="1600" baseline="300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s-ES" sz="1600" smtClean="0">
              <a:solidFill>
                <a:srgbClr val="1603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channels is 15552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Currently under construction (commissioning)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anomaly detection algorithms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https://lh7-us.googleusercontent.com/Ft5D4C3ekp0gQ0bU4rGer5Zu7HufPzl6qtCHw7-g-AlygfA4AntQsDsqiLNkTfuFg3Hgd5KXFjQuRhlcsUNx48OKDJiZmdpLqE5FmrGHriYaA-K6fI6SqZKKsQlXjy_LQGaTKyVH8NI0KKaw67a97N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98" y="2781675"/>
            <a:ext cx="1070893" cy="107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7-us.googleusercontent.com/op-y5n8UgaRZAKbnpF5JzRIS4Ece-n0vmN-WKILk7KX3NpaVqmnB40n2Uz77ureLRP9J4wqAz80nU5S4tQbbh3k6ygoyp86Ig6gitLXafthQwVhuljnLv7nWjIzam5n1WDwr8w0K406WUz6m28lokX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66" y="2816842"/>
            <a:ext cx="1070893" cy="107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7-us.googleusercontent.com/ZcIZcbeAVcxNcZB6ykv2iVLruYnClHXtxQzjgPzJ9yXimn7GHc9mNaN3CfUhegh7XGy7iOJ9xExr36nbRh-erYEalZpyv8PQ592RFjc9RUbEbTeIxhUNMedpFi9fyNOMqCzhanJYam70bS3gHE7LOl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79" y="4163483"/>
            <a:ext cx="2620113" cy="246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72616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907782" y="6661866"/>
            <a:ext cx="636840" cy="505079"/>
          </a:xfrm>
        </p:spPr>
        <p:txBody>
          <a:bodyPr/>
          <a:lstStyle/>
          <a:p>
            <a:pPr lvl="0"/>
            <a:fld id="{B1410E88-7A2B-4DC0-A176-6A12F6EC6A4C}" type="slidenum">
              <a:rPr/>
              <a:t>6</a:t>
            </a:fld>
            <a:endParaRPr lang="en-US" dirty="0"/>
          </a:p>
        </p:txBody>
      </p:sp>
      <p:sp>
        <p:nvSpPr>
          <p:cNvPr id="2" name="Forma libre 1"/>
          <p:cNvSpPr/>
          <p:nvPr/>
        </p:nvSpPr>
        <p:spPr>
          <a:xfrm>
            <a:off x="175424" y="77760"/>
            <a:ext cx="7509053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Cosmic </a:t>
            </a:r>
            <a:r>
              <a:rPr lang="en-US" sz="3200" dirty="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muons</a:t>
            </a:r>
            <a:r>
              <a:rPr lang="en-US" sz="32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: flux,</a:t>
            </a:r>
            <a:r>
              <a:rPr lang="en-US" sz="3200" b="0" i="0" u="none" strike="noStrike" dirty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energy spectrum</a:t>
            </a:r>
            <a:endParaRPr lang="en-US" sz="3200" b="0" i="0" u="none" strike="noStrike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31880" y="694599"/>
            <a:ext cx="9012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Muons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mostly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pion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decays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upper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atmosphere</a:t>
            </a:r>
            <a:endParaRPr lang="es-ES" sz="1600" dirty="0" smtClean="0">
              <a:solidFill>
                <a:srgbClr val="1603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flux of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muons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roughly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proportional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s-E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s-ES" sz="1600" b="1" baseline="30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s-E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s-E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ES" sz="1600" b="1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angle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respect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vertical)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Quickly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falling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spectra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s-E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GeV</a:t>
            </a:r>
            <a:r>
              <a:rPr lang="es-E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integrating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full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solid</a:t>
            </a:r>
            <a:endParaRPr lang="es-E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6223" y="2155379"/>
            <a:ext cx="4235482" cy="4372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11294" y="4151159"/>
            <a:ext cx="4845960" cy="2254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/>
          <p:cNvSpPr txBox="1"/>
          <p:nvPr/>
        </p:nvSpPr>
        <p:spPr>
          <a:xfrm>
            <a:off x="4452730" y="2584174"/>
            <a:ext cx="4455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Rule of </a:t>
            </a:r>
            <a:r>
              <a:rPr lang="es-ES" dirty="0" err="1" smtClean="0"/>
              <a:t>thumb</a:t>
            </a:r>
            <a:r>
              <a:rPr lang="es-ES" dirty="0" smtClean="0"/>
              <a:t> at sea </a:t>
            </a:r>
            <a:r>
              <a:rPr lang="es-ES" dirty="0" err="1" smtClean="0"/>
              <a:t>level</a:t>
            </a:r>
            <a:r>
              <a:rPr lang="es-ES" dirty="0" smtClean="0"/>
              <a:t>:</a:t>
            </a:r>
          </a:p>
          <a:p>
            <a:endParaRPr lang="es-ES" dirty="0"/>
          </a:p>
          <a:p>
            <a:r>
              <a:rPr lang="es-ES" dirty="0" smtClean="0">
                <a:solidFill>
                  <a:srgbClr val="C00000"/>
                </a:solidFill>
              </a:rPr>
              <a:t>10000 </a:t>
            </a:r>
            <a:r>
              <a:rPr lang="es-ES" dirty="0" err="1" smtClean="0">
                <a:solidFill>
                  <a:srgbClr val="C00000"/>
                </a:solidFill>
              </a:rPr>
              <a:t>muons</a:t>
            </a:r>
            <a:r>
              <a:rPr lang="es-ES" dirty="0" smtClean="0">
                <a:solidFill>
                  <a:srgbClr val="C00000"/>
                </a:solidFill>
              </a:rPr>
              <a:t> per </a:t>
            </a:r>
            <a:r>
              <a:rPr lang="es-ES" dirty="0" err="1" smtClean="0">
                <a:solidFill>
                  <a:srgbClr val="C00000"/>
                </a:solidFill>
              </a:rPr>
              <a:t>squared</a:t>
            </a:r>
            <a:r>
              <a:rPr lang="es-ES" dirty="0" smtClean="0">
                <a:solidFill>
                  <a:srgbClr val="C00000"/>
                </a:solidFill>
              </a:rPr>
              <a:t> meter and minute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1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70338" y="77760"/>
            <a:ext cx="8009792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b="0" i="0" u="none" strike="noStrike" baseline="0" err="1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Muography</a:t>
            </a:r>
            <a:r>
              <a:rPr lang="en-US" sz="3200" b="0" i="0" u="none" strike="noStrike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 in the industry: </a:t>
            </a:r>
            <a:r>
              <a:rPr lang="en-U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biomass reactor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" y="888029"/>
            <a:ext cx="9082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campaign to measure the degratation of a biomass reactor is currently on-going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months of continuous measurements while the reactor is in operation (scattering muography)</a:t>
            </a:r>
          </a:p>
        </p:txBody>
      </p:sp>
      <p:sp>
        <p:nvSpPr>
          <p:cNvPr id="14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63824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14</a:t>
            </a:r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47" y="2074796"/>
            <a:ext cx="5899638" cy="44247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uadroTexto 4"/>
          <p:cNvSpPr txBox="1"/>
          <p:nvPr/>
        </p:nvSpPr>
        <p:spPr>
          <a:xfrm>
            <a:off x="254976" y="5328139"/>
            <a:ext cx="120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rgbClr val="FF0000"/>
                </a:solidFill>
              </a:rPr>
              <a:t>Detector 1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801700" y="3053860"/>
            <a:ext cx="120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rgbClr val="FF0000"/>
                </a:solidFill>
              </a:rPr>
              <a:t>Detector 2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7" name="Conector recto de flecha 6"/>
          <p:cNvCxnSpPr>
            <a:stCxn id="5" idx="3"/>
          </p:cNvCxnSpPr>
          <p:nvPr/>
        </p:nvCxnSpPr>
        <p:spPr>
          <a:xfrm flipV="1">
            <a:off x="1459523" y="4484077"/>
            <a:ext cx="1116623" cy="10287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10" idx="1"/>
          </p:cNvCxnSpPr>
          <p:nvPr/>
        </p:nvCxnSpPr>
        <p:spPr>
          <a:xfrm flipH="1">
            <a:off x="5758962" y="3238526"/>
            <a:ext cx="2042738" cy="45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494454" y="1897551"/>
            <a:ext cx="1063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smtClean="0"/>
              <a:t>Biocost</a:t>
            </a:r>
            <a:endParaRPr lang="en-US" sz="1400"/>
          </a:p>
        </p:txBody>
      </p:sp>
      <p:pic>
        <p:nvPicPr>
          <p:cNvPr id="8" name="Picture 2" descr="CDTI Logo PNG Vector (EPS)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53" y="2245024"/>
            <a:ext cx="1304992" cy="5872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70338" y="77760"/>
            <a:ext cx="8009792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s-E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Civil engineering: the road trip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31880" y="694599"/>
            <a:ext cx="8915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ftermath of the metro campaign was a new filter for the electronics and adaptations to the powering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Detectors can now run using only the lighter line of the car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 during a trip to North-West Spain to make a tunnel inspection at the port of A Coruña </a:t>
            </a:r>
          </a:p>
        </p:txBody>
      </p:sp>
      <p:sp>
        <p:nvSpPr>
          <p:cNvPr id="12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63824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17</a:t>
            </a:r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8" y="2448497"/>
            <a:ext cx="5064374" cy="37982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WhatsApp Video 2024-11-02 at 6.26.28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47913" y="2048606"/>
            <a:ext cx="2259242" cy="40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0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70338" y="77760"/>
            <a:ext cx="8009792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s-ES" sz="3200" smtClean="0"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Civil engineering: the road trip</a:t>
            </a:r>
            <a:endParaRPr lang="en-US" sz="3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31880" y="791311"/>
            <a:ext cx="8915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quick and dirty analysis was done analyzing the muon counts over ~ 250 km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to integrate on large distance bins to reduce statistical fluctuations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of muon counts with large tunnels and with the altitude were observed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Vibrations of the car also monitored with an accelerometer</a:t>
            </a:r>
          </a:p>
        </p:txBody>
      </p:sp>
      <p:sp>
        <p:nvSpPr>
          <p:cNvPr id="12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863824" y="6644282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18</a:t>
            </a:r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6643"/>
            <a:ext cx="9144000" cy="296037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1880" y="2534878"/>
            <a:ext cx="391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rgbClr val="FF0000"/>
                </a:solidFill>
              </a:rPr>
              <a:t>Vibration as recorded by accelerometer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2083777" y="2948173"/>
            <a:ext cx="4391" cy="428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5067293" y="2537811"/>
            <a:ext cx="391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rgbClr val="0070C0"/>
                </a:solidFill>
              </a:rPr>
              <a:t>Altitude (Google Earth)</a:t>
            </a:r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6216162" y="2948173"/>
            <a:ext cx="8792" cy="9204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5219693" y="6207143"/>
            <a:ext cx="15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Muon counts</a:t>
            </a:r>
            <a:endParaRPr lang="en-US"/>
          </a:p>
        </p:txBody>
      </p:sp>
      <p:cxnSp>
        <p:nvCxnSpPr>
          <p:cNvPr id="17" name="Conector recto de flecha 16"/>
          <p:cNvCxnSpPr/>
          <p:nvPr/>
        </p:nvCxnSpPr>
        <p:spPr>
          <a:xfrm flipH="1" flipV="1">
            <a:off x="5846885" y="5011616"/>
            <a:ext cx="8792" cy="11955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852851" y="6148529"/>
            <a:ext cx="15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Long tunnels</a:t>
            </a:r>
            <a:endParaRPr lang="en-US"/>
          </a:p>
        </p:txBody>
      </p:sp>
      <p:cxnSp>
        <p:nvCxnSpPr>
          <p:cNvPr id="20" name="Conector recto de flecha 19"/>
          <p:cNvCxnSpPr>
            <a:stCxn id="18" idx="0"/>
          </p:cNvCxnSpPr>
          <p:nvPr/>
        </p:nvCxnSpPr>
        <p:spPr>
          <a:xfrm flipH="1" flipV="1">
            <a:off x="958362" y="5627077"/>
            <a:ext cx="691662" cy="521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>
            <a:stCxn id="18" idx="0"/>
          </p:cNvCxnSpPr>
          <p:nvPr/>
        </p:nvCxnSpPr>
        <p:spPr>
          <a:xfrm flipH="1" flipV="1">
            <a:off x="1582616" y="5495193"/>
            <a:ext cx="67408" cy="653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18" idx="0"/>
          </p:cNvCxnSpPr>
          <p:nvPr/>
        </p:nvCxnSpPr>
        <p:spPr>
          <a:xfrm flipV="1">
            <a:off x="1650024" y="5495193"/>
            <a:ext cx="0" cy="653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18" idx="0"/>
          </p:cNvCxnSpPr>
          <p:nvPr/>
        </p:nvCxnSpPr>
        <p:spPr>
          <a:xfrm flipV="1">
            <a:off x="1650024" y="5627077"/>
            <a:ext cx="337038" cy="521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83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907782" y="6661866"/>
            <a:ext cx="636840" cy="505079"/>
          </a:xfrm>
        </p:spPr>
        <p:txBody>
          <a:bodyPr/>
          <a:lstStyle/>
          <a:p>
            <a:pPr lvl="0"/>
            <a:fld id="{B1410E88-7A2B-4DC0-A176-6A12F6EC6A4C}" type="slidenum">
              <a:rPr/>
              <a:t>7</a:t>
            </a:fld>
            <a:endParaRPr lang="en-US" dirty="0"/>
          </a:p>
        </p:txBody>
      </p:sp>
      <p:sp>
        <p:nvSpPr>
          <p:cNvPr id="2" name="Forma libre 1"/>
          <p:cNvSpPr/>
          <p:nvPr/>
        </p:nvSpPr>
        <p:spPr>
          <a:xfrm>
            <a:off x="175424" y="77760"/>
            <a:ext cx="7509053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Muon interactions with matter: ionization</a:t>
            </a:r>
            <a:endParaRPr lang="en-US" sz="3200" b="0" i="0" u="none" strike="noStrike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31880" y="694599"/>
            <a:ext cx="9012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Ionization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frequent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processes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undertaken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cosmic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muons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crossing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matter</a:t>
            </a:r>
            <a:endParaRPr lang="es-ES" sz="1600" dirty="0" smtClean="0">
              <a:solidFill>
                <a:srgbClr val="1603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es-ES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es-ES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Z,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mean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excitation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crossed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looses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(and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dissappears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72006" y="2315509"/>
            <a:ext cx="4047119" cy="41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90704" y="2256098"/>
            <a:ext cx="4790880" cy="52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45704" y="3071138"/>
            <a:ext cx="1209239" cy="44747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orma libre 12"/>
          <p:cNvSpPr/>
          <p:nvPr/>
        </p:nvSpPr>
        <p:spPr>
          <a:xfrm>
            <a:off x="1903424" y="2220097"/>
            <a:ext cx="182880" cy="298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vert="horz" wrap="none" lIns="108720" tIns="63720" rIns="108720" bIns="6372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FreeSans" pitchFamily="2"/>
            </a:endParaRPr>
          </a:p>
        </p:txBody>
      </p:sp>
      <p:sp>
        <p:nvSpPr>
          <p:cNvPr id="14" name="Forma libre 13"/>
          <p:cNvSpPr/>
          <p:nvPr/>
        </p:nvSpPr>
        <p:spPr>
          <a:xfrm>
            <a:off x="3631424" y="2508098"/>
            <a:ext cx="182880" cy="298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vert="horz" wrap="none" lIns="108720" tIns="63720" rIns="108720" bIns="6372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FreeSans" pitchFamily="2"/>
            </a:endParaRPr>
          </a:p>
        </p:txBody>
      </p:sp>
      <p:sp>
        <p:nvSpPr>
          <p:cNvPr id="15" name="Forma libre 14"/>
          <p:cNvSpPr/>
          <p:nvPr/>
        </p:nvSpPr>
        <p:spPr>
          <a:xfrm>
            <a:off x="175424" y="2940097"/>
            <a:ext cx="1362240" cy="711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vert="horz" wrap="none" lIns="108720" tIns="63720" rIns="108720" bIns="6372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FreeSans" pitchFamily="2"/>
            </a:endParaRPr>
          </a:p>
        </p:txBody>
      </p:sp>
      <p:sp>
        <p:nvSpPr>
          <p:cNvPr id="16" name="Conector recto 15"/>
          <p:cNvSpPr/>
          <p:nvPr/>
        </p:nvSpPr>
        <p:spPr>
          <a:xfrm flipH="1">
            <a:off x="1554943" y="2518177"/>
            <a:ext cx="348481" cy="552961"/>
          </a:xfrm>
          <a:prstGeom prst="line">
            <a:avLst/>
          </a:prstGeom>
          <a:noFill/>
          <a:ln w="19080">
            <a:solidFill>
              <a:srgbClr val="FF3333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FreeSans" pitchFamily="2"/>
            </a:endParaRPr>
          </a:p>
        </p:txBody>
      </p:sp>
      <p:sp>
        <p:nvSpPr>
          <p:cNvPr id="17" name="Conector recto 16"/>
          <p:cNvSpPr/>
          <p:nvPr/>
        </p:nvSpPr>
        <p:spPr>
          <a:xfrm flipH="1">
            <a:off x="3448543" y="2768917"/>
            <a:ext cx="204301" cy="371791"/>
          </a:xfrm>
          <a:prstGeom prst="line">
            <a:avLst/>
          </a:prstGeom>
          <a:noFill/>
          <a:ln w="19080">
            <a:solidFill>
              <a:srgbClr val="FF3333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FreeSans" pitchFamily="2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480805" y="3140708"/>
            <a:ext cx="1971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C00000"/>
                </a:solidFill>
              </a:rPr>
              <a:t>Mean </a:t>
            </a:r>
            <a:r>
              <a:rPr lang="es-ES" sz="1200" b="1" dirty="0" err="1" smtClean="0">
                <a:solidFill>
                  <a:srgbClr val="C00000"/>
                </a:solidFill>
              </a:rPr>
              <a:t>excitation</a:t>
            </a:r>
            <a:r>
              <a:rPr lang="es-ES" sz="1200" b="1" dirty="0" smtClean="0">
                <a:solidFill>
                  <a:srgbClr val="C00000"/>
                </a:solidFill>
              </a:rPr>
              <a:t> </a:t>
            </a:r>
            <a:r>
              <a:rPr lang="es-ES" sz="1200" b="1" dirty="0" err="1" smtClean="0">
                <a:solidFill>
                  <a:srgbClr val="C00000"/>
                </a:solidFill>
              </a:rPr>
              <a:t>potential</a:t>
            </a:r>
            <a:endParaRPr lang="en-GB" sz="1200" b="1" dirty="0">
              <a:solidFill>
                <a:srgbClr val="C00000"/>
              </a:solidFill>
            </a:endParaRPr>
          </a:p>
        </p:txBody>
      </p:sp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231309"/>
              </p:ext>
            </p:extLst>
          </p:nvPr>
        </p:nvGraphicFramePr>
        <p:xfrm>
          <a:off x="50769" y="4012627"/>
          <a:ext cx="4863136" cy="2164080"/>
        </p:xfrm>
        <a:graphic>
          <a:graphicData uri="http://schemas.openxmlformats.org/drawingml/2006/table">
            <a:tbl>
              <a:tblPr firstRow="1" bandRow="1"/>
              <a:tblGrid>
                <a:gridCol w="1620822">
                  <a:extLst>
                    <a:ext uri="{9D8B030D-6E8A-4147-A177-3AD203B41FA5}">
                      <a16:colId xmlns:a16="http://schemas.microsoft.com/office/drawing/2014/main" val="1300419539"/>
                    </a:ext>
                  </a:extLst>
                </a:gridCol>
                <a:gridCol w="1620822">
                  <a:extLst>
                    <a:ext uri="{9D8B030D-6E8A-4147-A177-3AD203B41FA5}">
                      <a16:colId xmlns:a16="http://schemas.microsoft.com/office/drawing/2014/main" val="409984155"/>
                    </a:ext>
                  </a:extLst>
                </a:gridCol>
                <a:gridCol w="1621492">
                  <a:extLst>
                    <a:ext uri="{9D8B030D-6E8A-4147-A177-3AD203B41FA5}">
                      <a16:colId xmlns:a16="http://schemas.microsoft.com/office/drawing/2014/main" val="1040693060"/>
                    </a:ext>
                  </a:extLst>
                </a:gridCol>
              </a:tblGrid>
              <a:tr h="452538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400" b="1" i="0" u="none" strike="noStrike" kern="1200" cap="none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Muon Energy/GeV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400" b="1" i="0" u="none" strike="noStrike" kern="1200" cap="none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Material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400" b="1" i="0" u="none" strike="noStrike" kern="1200" cap="none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Range/m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679231"/>
                  </a:ext>
                </a:extLst>
              </a:tr>
              <a:tr h="269597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471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929289"/>
                  </a:ext>
                </a:extLst>
              </a:tr>
              <a:tr h="269597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4260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50246"/>
                  </a:ext>
                </a:extLst>
              </a:tr>
              <a:tr h="269597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Concrete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324910"/>
                  </a:ext>
                </a:extLst>
              </a:tr>
              <a:tr h="269597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Concrete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059404"/>
                  </a:ext>
                </a:extLst>
              </a:tr>
              <a:tr h="269597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Standard 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695343"/>
                  </a:ext>
                </a:extLst>
              </a:tr>
              <a:tr h="269597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Standard 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1857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393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47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214687" y="77760"/>
            <a:ext cx="8328534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28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Muon interactions with matter: multiple scattering</a:t>
            </a:r>
            <a:endParaRPr lang="en-US" sz="2800" b="0" i="0" u="none" strike="noStrike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31880" y="694599"/>
            <a:ext cx="9012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Coulomb </a:t>
            </a:r>
            <a:r>
              <a:rPr lang="es-ES" sz="16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scattering</a:t>
            </a:r>
            <a:r>
              <a:rPr lang="es-ES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deviates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muons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crossing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matter</a:t>
            </a:r>
            <a:endParaRPr lang="es-ES" sz="1600" dirty="0" smtClean="0">
              <a:solidFill>
                <a:srgbClr val="1603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Scattering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angle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Z,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material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angular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deviation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approximately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longer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4689" y="4648946"/>
            <a:ext cx="4023360" cy="18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39861" y="2476806"/>
            <a:ext cx="3419279" cy="68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31301" y="3896546"/>
            <a:ext cx="2504880" cy="64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Forma libre 21"/>
          <p:cNvSpPr/>
          <p:nvPr/>
        </p:nvSpPr>
        <p:spPr>
          <a:xfrm>
            <a:off x="1978340" y="2691366"/>
            <a:ext cx="252000" cy="298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vert="horz" wrap="none" lIns="108720" tIns="63720" rIns="108720" bIns="6372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FreeSans" pitchFamily="2"/>
            </a:endParaRPr>
          </a:p>
        </p:txBody>
      </p:sp>
      <p:sp>
        <p:nvSpPr>
          <p:cNvPr id="23" name="Forma libre 22"/>
          <p:cNvSpPr/>
          <p:nvPr/>
        </p:nvSpPr>
        <p:spPr>
          <a:xfrm>
            <a:off x="3562341" y="2691366"/>
            <a:ext cx="252000" cy="298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vert="horz" wrap="none" lIns="108720" tIns="63720" rIns="108720" bIns="6372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FreeSans" pitchFamily="2"/>
            </a:endParaRPr>
          </a:p>
        </p:txBody>
      </p:sp>
      <p:sp>
        <p:nvSpPr>
          <p:cNvPr id="24" name="Conector recto 23"/>
          <p:cNvSpPr/>
          <p:nvPr/>
        </p:nvSpPr>
        <p:spPr>
          <a:xfrm flipH="1">
            <a:off x="1133060" y="3035166"/>
            <a:ext cx="845280" cy="861380"/>
          </a:xfrm>
          <a:prstGeom prst="line">
            <a:avLst/>
          </a:prstGeom>
          <a:noFill/>
          <a:ln w="19080">
            <a:solidFill>
              <a:srgbClr val="FF3333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FreeSans" pitchFamily="2"/>
            </a:endParaRPr>
          </a:p>
        </p:txBody>
      </p:sp>
      <p:sp>
        <p:nvSpPr>
          <p:cNvPr id="25" name="Conector recto 24"/>
          <p:cNvSpPr/>
          <p:nvPr/>
        </p:nvSpPr>
        <p:spPr>
          <a:xfrm flipH="1">
            <a:off x="1138099" y="2989446"/>
            <a:ext cx="2424241" cy="902420"/>
          </a:xfrm>
          <a:prstGeom prst="line">
            <a:avLst/>
          </a:prstGeom>
          <a:noFill/>
          <a:ln w="19080">
            <a:solidFill>
              <a:srgbClr val="FF3333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FreeSans" pitchFamily="2"/>
            </a:endParaRPr>
          </a:p>
        </p:txBody>
      </p:sp>
      <p:sp>
        <p:nvSpPr>
          <p:cNvPr id="26" name="Forma libre 25"/>
          <p:cNvSpPr/>
          <p:nvPr/>
        </p:nvSpPr>
        <p:spPr>
          <a:xfrm>
            <a:off x="593781" y="3891866"/>
            <a:ext cx="3008160" cy="711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vert="horz" wrap="none" lIns="108720" tIns="63720" rIns="108720" bIns="6372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FreeSans" pitchFamily="2"/>
            </a:endParaRPr>
          </a:p>
        </p:txBody>
      </p:sp>
      <p:sp>
        <p:nvSpPr>
          <p:cNvPr id="27" name="Forma libre 26"/>
          <p:cNvSpPr/>
          <p:nvPr/>
        </p:nvSpPr>
        <p:spPr>
          <a:xfrm>
            <a:off x="1330340" y="2835366"/>
            <a:ext cx="252000" cy="298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000099"/>
            </a:solidFill>
            <a:prstDash val="solid"/>
          </a:ln>
        </p:spPr>
        <p:txBody>
          <a:bodyPr vert="horz" wrap="none" lIns="108720" tIns="63720" rIns="108720" bIns="6372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FreeSans" pitchFamily="2"/>
            </a:endParaRPr>
          </a:p>
        </p:txBody>
      </p:sp>
      <p:sp>
        <p:nvSpPr>
          <p:cNvPr id="28" name="Conector recto 27"/>
          <p:cNvSpPr/>
          <p:nvPr/>
        </p:nvSpPr>
        <p:spPr>
          <a:xfrm flipV="1">
            <a:off x="1582341" y="2476806"/>
            <a:ext cx="99359" cy="358560"/>
          </a:xfrm>
          <a:prstGeom prst="line">
            <a:avLst/>
          </a:prstGeom>
          <a:noFill/>
          <a:ln w="19080">
            <a:solidFill>
              <a:srgbClr val="000099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FreeSans" pitchFamily="2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1767538" y="3617207"/>
            <a:ext cx="1357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err="1" smtClean="0">
                <a:solidFill>
                  <a:srgbClr val="C00000"/>
                </a:solidFill>
              </a:rPr>
              <a:t>Radiation</a:t>
            </a:r>
            <a:r>
              <a:rPr lang="es-ES" sz="1200" b="1" dirty="0" smtClean="0">
                <a:solidFill>
                  <a:srgbClr val="C00000"/>
                </a:solidFill>
              </a:rPr>
              <a:t> </a:t>
            </a:r>
            <a:r>
              <a:rPr lang="es-ES" sz="1200" b="1" dirty="0" err="1" smtClean="0">
                <a:solidFill>
                  <a:srgbClr val="C00000"/>
                </a:solidFill>
              </a:rPr>
              <a:t>length</a:t>
            </a:r>
            <a:endParaRPr lang="en-GB" sz="1200" b="1" dirty="0">
              <a:solidFill>
                <a:srgbClr val="C00000"/>
              </a:solidFill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1551677" y="2122767"/>
            <a:ext cx="2262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002060"/>
                </a:solidFill>
              </a:rPr>
              <a:t>Muon </a:t>
            </a:r>
            <a:r>
              <a:rPr lang="es-ES" sz="1200" b="1" dirty="0" err="1" smtClean="0">
                <a:solidFill>
                  <a:srgbClr val="002060"/>
                </a:solidFill>
              </a:rPr>
              <a:t>momentum</a:t>
            </a:r>
            <a:r>
              <a:rPr lang="es-ES" sz="1200" b="1" dirty="0" smtClean="0">
                <a:solidFill>
                  <a:srgbClr val="002060"/>
                </a:solidFill>
              </a:rPr>
              <a:t> </a:t>
            </a:r>
            <a:r>
              <a:rPr lang="es-ES" sz="1200" b="1" dirty="0" err="1" smtClean="0">
                <a:solidFill>
                  <a:srgbClr val="002060"/>
                </a:solidFill>
              </a:rPr>
              <a:t>dependence</a:t>
            </a:r>
            <a:endParaRPr lang="en-GB" sz="1200" b="1" dirty="0">
              <a:solidFill>
                <a:srgbClr val="002060"/>
              </a:solidFill>
            </a:endParaRPr>
          </a:p>
        </p:txBody>
      </p:sp>
      <p:graphicFrame>
        <p:nvGraphicFramePr>
          <p:cNvPr id="33" name="Tabla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324798"/>
              </p:ext>
            </p:extLst>
          </p:nvPr>
        </p:nvGraphicFramePr>
        <p:xfrm>
          <a:off x="4275235" y="2278264"/>
          <a:ext cx="4813106" cy="3996421"/>
        </p:xfrm>
        <a:graphic>
          <a:graphicData uri="http://schemas.openxmlformats.org/drawingml/2006/table">
            <a:tbl>
              <a:tblPr firstRow="1" bandRow="1"/>
              <a:tblGrid>
                <a:gridCol w="1284556">
                  <a:extLst>
                    <a:ext uri="{9D8B030D-6E8A-4147-A177-3AD203B41FA5}">
                      <a16:colId xmlns:a16="http://schemas.microsoft.com/office/drawing/2014/main" val="3564946522"/>
                    </a:ext>
                  </a:extLst>
                </a:gridCol>
                <a:gridCol w="1311987">
                  <a:extLst>
                    <a:ext uri="{9D8B030D-6E8A-4147-A177-3AD203B41FA5}">
                      <a16:colId xmlns:a16="http://schemas.microsoft.com/office/drawing/2014/main" val="77954945"/>
                    </a:ext>
                  </a:extLst>
                </a:gridCol>
                <a:gridCol w="1120304">
                  <a:extLst>
                    <a:ext uri="{9D8B030D-6E8A-4147-A177-3AD203B41FA5}">
                      <a16:colId xmlns:a16="http://schemas.microsoft.com/office/drawing/2014/main" val="3179411630"/>
                    </a:ext>
                  </a:extLst>
                </a:gridCol>
                <a:gridCol w="1096259">
                  <a:extLst>
                    <a:ext uri="{9D8B030D-6E8A-4147-A177-3AD203B41FA5}">
                      <a16:colId xmlns:a16="http://schemas.microsoft.com/office/drawing/2014/main" val="1194102"/>
                    </a:ext>
                  </a:extLst>
                </a:gridCol>
              </a:tblGrid>
              <a:tr h="504628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400" b="1" i="0" u="none" strike="noStrike" kern="1200" cap="none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Muon Energy/GeV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400" b="1" i="0" u="none" strike="noStrike" kern="1200" cap="none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Material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400" b="1" i="0" u="none" strike="noStrike" kern="1200" cap="none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Width/cm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400" b="1" i="0" u="none" strike="noStrike" kern="1200" cap="none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Angle/</a:t>
                      </a:r>
                      <a:r>
                        <a:rPr lang="en-US" sz="1400" b="1" i="0" u="none" strike="noStrike" kern="1200" cap="none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mrad</a:t>
                      </a:r>
                      <a:endParaRPr lang="en-US" sz="1400" b="1" i="0" u="none" strike="noStrike" kern="1200" cap="none" dirty="0">
                        <a:ln>
                          <a:noFill/>
                        </a:ln>
                        <a:solidFill>
                          <a:srgbClr val="FFFFFF"/>
                        </a:solidFill>
                        <a:latin typeface="Liberation Sans" pitchFamily="18"/>
                        <a:ea typeface="DejaVu Sans" pitchFamily="2"/>
                        <a:cs typeface="FreeSans" pitchFamily="2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557753"/>
                  </a:ext>
                </a:extLst>
              </a:tr>
              <a:tr h="289244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Iron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106854"/>
                  </a:ext>
                </a:extLst>
              </a:tr>
              <a:tr h="289244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Iron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884563"/>
                  </a:ext>
                </a:extLst>
              </a:tr>
              <a:tr h="289244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Iron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516739"/>
                  </a:ext>
                </a:extLst>
              </a:tr>
              <a:tr h="289244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Iron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583943"/>
                  </a:ext>
                </a:extLst>
              </a:tr>
              <a:tr h="289244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Lead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695667"/>
                  </a:ext>
                </a:extLst>
              </a:tr>
              <a:tr h="289244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Lead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965328"/>
                  </a:ext>
                </a:extLst>
              </a:tr>
              <a:tr h="289244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Lead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375843"/>
                  </a:ext>
                </a:extLst>
              </a:tr>
              <a:tr h="289244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Lead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013096"/>
                  </a:ext>
                </a:extLst>
              </a:tr>
              <a:tr h="289244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Uranium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257155"/>
                  </a:ext>
                </a:extLst>
              </a:tr>
              <a:tr h="289244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Uranium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238791"/>
                  </a:ext>
                </a:extLst>
              </a:tr>
              <a:tr h="289244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Uranium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905142"/>
                  </a:ext>
                </a:extLst>
              </a:tr>
              <a:tr h="293101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Uranium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DejaVu Sans" pitchFamily="2"/>
                          <a:cs typeface="FreeSans" pitchFamily="2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979454"/>
                  </a:ext>
                </a:extLst>
              </a:tr>
            </a:tbl>
          </a:graphicData>
        </a:graphic>
      </p:graphicFrame>
      <p:sp>
        <p:nvSpPr>
          <p:cNvPr id="17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907782" y="6661866"/>
            <a:ext cx="636840" cy="505079"/>
          </a:xfrm>
        </p:spPr>
        <p:txBody>
          <a:bodyPr/>
          <a:lstStyle/>
          <a:p>
            <a:pPr lvl="0"/>
            <a:r>
              <a:rPr lang="es-ES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/>
          <p:cNvSpPr/>
          <p:nvPr/>
        </p:nvSpPr>
        <p:spPr>
          <a:xfrm>
            <a:off x="-214687" y="77760"/>
            <a:ext cx="8328534" cy="653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1">
            <a:noAutofit/>
          </a:bodyPr>
          <a:lstStyle/>
          <a:p>
            <a:pPr marL="0" marR="0" lvl="0" indent="0" algn="ctr" rtl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</a:defRPr>
            </a:pPr>
            <a:r>
              <a:rPr lang="en-US" sz="3200" b="0" i="0" u="none" strike="noStrike" baseline="0" dirty="0" smtClean="0">
                <a:ln>
                  <a:noFill/>
                </a:ln>
                <a:solidFill>
                  <a:srgbClr val="000000"/>
                </a:solidFill>
                <a:latin typeface="Times New Roman" pitchFamily="18"/>
                <a:ea typeface="msmincho" pitchFamily="2"/>
                <a:cs typeface="msmincho" pitchFamily="2"/>
              </a:rPr>
              <a:t>Muon Tomography</a:t>
            </a:r>
            <a:endParaRPr lang="en-US" sz="3200" b="0" i="0" u="none" strike="noStrike" baseline="0" dirty="0">
              <a:ln>
                <a:noFill/>
              </a:ln>
              <a:solidFill>
                <a:srgbClr val="000000"/>
              </a:solidFill>
              <a:latin typeface="Times New Roman" pitchFamily="18"/>
              <a:ea typeface="msmincho" pitchFamily="2"/>
              <a:cs typeface="msmincho" pitchFamily="2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131880" y="747351"/>
            <a:ext cx="8519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attenuation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deviation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muons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crossed</a:t>
            </a:r>
            <a:endParaRPr lang="es-ES" sz="1600" dirty="0" smtClean="0">
              <a:solidFill>
                <a:srgbClr val="1603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processes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infer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and/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traversed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endParaRPr lang="es-ES" sz="1600" dirty="0" smtClean="0">
              <a:solidFill>
                <a:srgbClr val="1603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becomes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ES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</a:t>
            </a:r>
            <a:r>
              <a:rPr lang="es-ES" sz="16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Destructive</a:t>
            </a:r>
            <a:r>
              <a:rPr lang="es-ES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es-ES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(NDT) </a:t>
            </a:r>
            <a:r>
              <a:rPr lang="es-ES" sz="16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r>
              <a:rPr lang="es-ES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lang="es-ES" sz="1600" dirty="0" smtClean="0">
                <a:solidFill>
                  <a:srgbClr val="1603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263772" y="2037754"/>
            <a:ext cx="40972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Absorption muon tomography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Muon flux measured vs direction (attenuation)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single detector needed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large object + long exposure times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Typical applications: geology, volcanology, </a:t>
            </a:r>
            <a:r>
              <a:rPr lang="en-GB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4735439" y="2081955"/>
            <a:ext cx="40972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Scattering muon tomography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Muon angular deviation (scattering)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detectors needed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Small-medium size objects + short exposure times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Typical applications: border security, nuclear, </a:t>
            </a:r>
            <a:r>
              <a:rPr lang="en-GB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Conector recto 33"/>
          <p:cNvCxnSpPr/>
          <p:nvPr/>
        </p:nvCxnSpPr>
        <p:spPr>
          <a:xfrm>
            <a:off x="4466494" y="2444253"/>
            <a:ext cx="0" cy="4202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n 3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76741" y="4545614"/>
            <a:ext cx="2358000" cy="203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732487" y="4419480"/>
            <a:ext cx="2103120" cy="20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ctángulo 36"/>
          <p:cNvSpPr/>
          <p:nvPr/>
        </p:nvSpPr>
        <p:spPr>
          <a:xfrm rot="-1200000">
            <a:off x="492364" y="5750162"/>
            <a:ext cx="45719" cy="89681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ector recto 37"/>
          <p:cNvCxnSpPr/>
          <p:nvPr/>
        </p:nvCxnSpPr>
        <p:spPr>
          <a:xfrm flipV="1">
            <a:off x="649142" y="5055569"/>
            <a:ext cx="3275938" cy="12573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 flipV="1">
            <a:off x="801542" y="4862138"/>
            <a:ext cx="2996735" cy="157675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 flipV="1">
            <a:off x="566085" y="5014539"/>
            <a:ext cx="3384592" cy="9905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 flipV="1">
            <a:off x="623545" y="5166940"/>
            <a:ext cx="3479532" cy="9905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número de diapositiva 1"/>
          <p:cNvSpPr>
            <a:spLocks noGrp="1"/>
          </p:cNvSpPr>
          <p:nvPr>
            <p:ph type="sldNum" sz="quarter" idx="10"/>
          </p:nvPr>
        </p:nvSpPr>
        <p:spPr>
          <a:xfrm>
            <a:off x="8907782" y="6661866"/>
            <a:ext cx="636840" cy="505079"/>
          </a:xfrm>
        </p:spPr>
        <p:txBody>
          <a:bodyPr/>
          <a:lstStyle/>
          <a:p>
            <a:pPr lvl="0"/>
            <a:r>
              <a:rPr lang="es-ES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8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60377</TotalTime>
  <Words>3894</Words>
  <Application>Microsoft Office PowerPoint</Application>
  <PresentationFormat>Presentación en pantalla (4:3)</PresentationFormat>
  <Paragraphs>642</Paragraphs>
  <Slides>62</Slides>
  <Notes>52</Notes>
  <HiddenSlides>0</HiddenSlides>
  <MMClips>1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62</vt:i4>
      </vt:variant>
    </vt:vector>
  </HeadingPairs>
  <TitlesOfParts>
    <vt:vector size="78" baseType="lpstr">
      <vt:lpstr>ＭＳ Ｐゴシック</vt:lpstr>
      <vt:lpstr>AR PL Mingti2L Big5</vt:lpstr>
      <vt:lpstr>Arial</vt:lpstr>
      <vt:lpstr>Calibri</vt:lpstr>
      <vt:lpstr>Cambria Math</vt:lpstr>
      <vt:lpstr>DejaVu Sans</vt:lpstr>
      <vt:lpstr>DejaVuSans</vt:lpstr>
      <vt:lpstr>FreeSans</vt:lpstr>
      <vt:lpstr>Liberation Sans</vt:lpstr>
      <vt:lpstr>Liberation Serif</vt:lpstr>
      <vt:lpstr>msmincho</vt:lpstr>
      <vt:lpstr>StarSymbol</vt:lpstr>
      <vt:lpstr>Times New Roman</vt:lpstr>
      <vt:lpstr>Wingdings</vt:lpstr>
      <vt:lpstr>Default</vt:lpstr>
      <vt:lpstr>Title1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AI-based design of experiments</vt:lpstr>
      <vt:lpstr>Example: TomOpt software</vt:lpstr>
      <vt:lpstr>Ejemplo: el software TomOpt (II)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matorras</dc:creator>
  <cp:lastModifiedBy>Anonimo Antonio</cp:lastModifiedBy>
  <cp:revision>1679</cp:revision>
  <dcterms:modified xsi:type="dcterms:W3CDTF">2024-12-17T11:04:41Z</dcterms:modified>
</cp:coreProperties>
</file>